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9" r:id="rId3"/>
    <p:sldId id="303" r:id="rId4"/>
    <p:sldId id="260" r:id="rId5"/>
    <p:sldId id="305" r:id="rId6"/>
    <p:sldId id="321" r:id="rId7"/>
    <p:sldId id="307" r:id="rId8"/>
    <p:sldId id="306" r:id="rId9"/>
    <p:sldId id="313" r:id="rId10"/>
    <p:sldId id="261" r:id="rId11"/>
    <p:sldId id="314" r:id="rId12"/>
    <p:sldId id="304" r:id="rId13"/>
    <p:sldId id="264" r:id="rId14"/>
    <p:sldId id="265" r:id="rId15"/>
    <p:sldId id="315" r:id="rId16"/>
    <p:sldId id="316" r:id="rId17"/>
    <p:sldId id="318" r:id="rId18"/>
    <p:sldId id="266" r:id="rId19"/>
    <p:sldId id="322" r:id="rId20"/>
    <p:sldId id="269" r:id="rId21"/>
    <p:sldId id="270" r:id="rId22"/>
    <p:sldId id="271" r:id="rId23"/>
    <p:sldId id="272" r:id="rId24"/>
    <p:sldId id="274" r:id="rId25"/>
    <p:sldId id="275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320" r:id="rId37"/>
    <p:sldId id="287" r:id="rId38"/>
    <p:sldId id="288" r:id="rId39"/>
    <p:sldId id="290" r:id="rId40"/>
    <p:sldId id="291" r:id="rId41"/>
    <p:sldId id="292" r:id="rId42"/>
    <p:sldId id="293" r:id="rId43"/>
    <p:sldId id="294" r:id="rId44"/>
    <p:sldId id="295" r:id="rId45"/>
    <p:sldId id="297" r:id="rId46"/>
    <p:sldId id="298" r:id="rId47"/>
    <p:sldId id="319" r:id="rId48"/>
    <p:sldId id="299" r:id="rId49"/>
    <p:sldId id="300" r:id="rId50"/>
    <p:sldId id="309" r:id="rId51"/>
    <p:sldId id="308" r:id="rId52"/>
    <p:sldId id="311" r:id="rId53"/>
    <p:sldId id="312" r:id="rId54"/>
  </p:sldIdLst>
  <p:sldSz cx="9144000" cy="6858000" type="screen4x3"/>
  <p:notesSz cx="9144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a" initials="A" lastIdx="0" clrIdx="0">
    <p:extLst>
      <p:ext uri="{19B8F6BF-5375-455C-9EA6-DF929625EA0E}">
        <p15:presenceInfo xmlns:p15="http://schemas.microsoft.com/office/powerpoint/2012/main" userId="A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99101" y="1786635"/>
            <a:ext cx="3600450" cy="3664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1097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5668" y="2505583"/>
            <a:ext cx="7852663" cy="307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</p:spPr>
        <p:txBody>
          <a:bodyPr/>
          <a:lstStyle/>
          <a:p>
            <a:pPr algn="ctr"/>
            <a:r>
              <a:rPr lang="hu-HU" dirty="0" smtClean="0"/>
              <a:t>2. Előadás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45668" y="2505583"/>
            <a:ext cx="7852663" cy="1292662"/>
          </a:xfrm>
        </p:spPr>
        <p:txBody>
          <a:bodyPr/>
          <a:lstStyle/>
          <a:p>
            <a:pPr algn="ctr"/>
            <a:r>
              <a:rPr lang="hu-HU" sz="2800" b="1" dirty="0" err="1" smtClean="0"/>
              <a:t>Mikroökonómia</a:t>
            </a:r>
            <a:endParaRPr lang="hu-HU" sz="2800" b="1" dirty="0" smtClean="0"/>
          </a:p>
          <a:p>
            <a:pPr algn="ctr"/>
            <a:endParaRPr lang="hu-HU" sz="2800" b="1" dirty="0" smtClean="0"/>
          </a:p>
          <a:p>
            <a:pPr algn="ctr"/>
            <a:r>
              <a:rPr lang="hu-HU" sz="2800" b="1" dirty="0" smtClean="0"/>
              <a:t>Bevezetés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21321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672719"/>
            <a:ext cx="6616700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07179" algn="l"/>
              </a:tabLst>
            </a:pPr>
            <a:r>
              <a:rPr lang="hu-HU" sz="3600" dirty="0" smtClean="0">
                <a:latin typeface="Verdana"/>
                <a:cs typeface="Verdana"/>
              </a:rPr>
              <a:t>Tudományos</a:t>
            </a:r>
            <a:r>
              <a:rPr lang="hu-HU" sz="3600" dirty="0">
                <a:latin typeface="Verdana"/>
                <a:cs typeface="Verdana"/>
              </a:rPr>
              <a:t> </a:t>
            </a:r>
            <a:r>
              <a:rPr lang="hu-HU" sz="3600" dirty="0" smtClean="0">
                <a:latin typeface="Verdana"/>
                <a:cs typeface="Verdana"/>
              </a:rPr>
              <a:t>módszer</a:t>
            </a:r>
            <a:endParaRPr lang="hu-HU"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763014"/>
            <a:ext cx="7674609" cy="4149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260"/>
              </a:spcBef>
              <a:buSzPct val="80000"/>
              <a:buFont typeface="Wingdings"/>
              <a:buChar char=""/>
              <a:tabLst>
                <a:tab pos="482600" algn="l"/>
              </a:tabLst>
            </a:pPr>
            <a:r>
              <a:rPr lang="hu-HU" sz="2500" b="1" spc="-20" dirty="0" smtClean="0">
                <a:latin typeface="Verdana"/>
                <a:cs typeface="Verdana"/>
              </a:rPr>
              <a:t>Model</a:t>
            </a:r>
            <a:r>
              <a:rPr lang="hu-HU" sz="2500" b="1" spc="-15" dirty="0" smtClean="0">
                <a:latin typeface="Verdana"/>
                <a:cs typeface="Verdana"/>
              </a:rPr>
              <a:t>lezés</a:t>
            </a:r>
            <a:endParaRPr lang="hu-HU" sz="2500" dirty="0" smtClean="0">
              <a:latin typeface="Verdana"/>
              <a:cs typeface="Verdana"/>
            </a:endParaRPr>
          </a:p>
          <a:p>
            <a:pPr marL="920750" marR="608330" lvl="1" indent="-437515">
              <a:lnSpc>
                <a:spcPts val="2380"/>
              </a:lnSpc>
              <a:spcBef>
                <a:spcPts val="56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800" spc="-20" dirty="0" smtClean="0">
                <a:latin typeface="Verdana"/>
                <a:cs typeface="Verdana"/>
              </a:rPr>
              <a:t>bizony</a:t>
            </a:r>
            <a:r>
              <a:rPr lang="hu-HU" sz="2800" spc="-25" dirty="0" smtClean="0">
                <a:latin typeface="Verdana"/>
                <a:cs typeface="Verdana"/>
              </a:rPr>
              <a:t>o</a:t>
            </a:r>
            <a:r>
              <a:rPr lang="hu-HU" sz="2800" spc="-15" dirty="0" smtClean="0">
                <a:latin typeface="Verdana"/>
                <a:cs typeface="Verdana"/>
              </a:rPr>
              <a:t>s</a:t>
            </a:r>
            <a:r>
              <a:rPr lang="hu-HU" sz="2800" spc="10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eleme</a:t>
            </a:r>
            <a:r>
              <a:rPr lang="hu-HU" sz="2800" spc="-25" dirty="0" smtClean="0">
                <a:latin typeface="Verdana"/>
                <a:cs typeface="Verdana"/>
              </a:rPr>
              <a:t>k</a:t>
            </a:r>
            <a:r>
              <a:rPr lang="hu-HU" sz="2800" spc="-15" dirty="0" smtClean="0">
                <a:latin typeface="Verdana"/>
                <a:cs typeface="Verdana"/>
              </a:rPr>
              <a:t>et</a:t>
            </a:r>
            <a:r>
              <a:rPr lang="hu-HU" sz="2800" spc="15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elhanyagolunk,</a:t>
            </a:r>
            <a:r>
              <a:rPr lang="hu-HU" sz="2800" spc="10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máso</a:t>
            </a:r>
            <a:r>
              <a:rPr lang="hu-HU" sz="2800" spc="-25" dirty="0" smtClean="0">
                <a:latin typeface="Verdana"/>
                <a:cs typeface="Verdana"/>
              </a:rPr>
              <a:t>k</a:t>
            </a:r>
            <a:r>
              <a:rPr lang="hu-HU" sz="2800" spc="-15" dirty="0" smtClean="0">
                <a:latin typeface="Verdana"/>
                <a:cs typeface="Verdana"/>
              </a:rPr>
              <a:t>at pedig</a:t>
            </a:r>
            <a:r>
              <a:rPr lang="hu-HU" sz="2800" spc="10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kie</a:t>
            </a:r>
            <a:r>
              <a:rPr lang="hu-HU" sz="2800" spc="-35" dirty="0" smtClean="0">
                <a:latin typeface="Verdana"/>
                <a:cs typeface="Verdana"/>
              </a:rPr>
              <a:t>m</a:t>
            </a:r>
            <a:r>
              <a:rPr lang="hu-HU" sz="2800" spc="-15" dirty="0" smtClean="0">
                <a:latin typeface="Verdana"/>
                <a:cs typeface="Verdana"/>
              </a:rPr>
              <a:t>elünk –melyeket? (absztrakció).</a:t>
            </a:r>
            <a:endParaRPr lang="hu-HU" sz="2800" dirty="0" smtClean="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229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800" spc="-15" dirty="0" err="1" smtClean="0">
                <a:latin typeface="Verdana"/>
                <a:cs typeface="Verdana"/>
              </a:rPr>
              <a:t>Exo</a:t>
            </a:r>
            <a:r>
              <a:rPr lang="hu-HU" sz="2800" spc="-25" dirty="0" err="1" smtClean="0">
                <a:latin typeface="Verdana"/>
                <a:cs typeface="Verdana"/>
              </a:rPr>
              <a:t>g</a:t>
            </a:r>
            <a:r>
              <a:rPr lang="hu-HU" sz="2800" spc="-15" dirty="0" err="1" smtClean="0">
                <a:latin typeface="Verdana"/>
                <a:cs typeface="Verdana"/>
              </a:rPr>
              <a:t>én</a:t>
            </a:r>
            <a:r>
              <a:rPr lang="hu-HU" sz="2800" spc="-5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(kül</a:t>
            </a:r>
            <a:r>
              <a:rPr lang="hu-HU" sz="2800" spc="-30" dirty="0" smtClean="0">
                <a:latin typeface="Verdana"/>
                <a:cs typeface="Verdana"/>
              </a:rPr>
              <a:t>s</a:t>
            </a:r>
            <a:r>
              <a:rPr lang="hu-HU" sz="2800" spc="-15" dirty="0" smtClean="0">
                <a:latin typeface="Verdana"/>
                <a:cs typeface="Verdana"/>
              </a:rPr>
              <a:t>ő)</a:t>
            </a:r>
            <a:r>
              <a:rPr lang="hu-HU" sz="2800" spc="10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és</a:t>
            </a:r>
            <a:r>
              <a:rPr lang="hu-HU" sz="2800" spc="5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endo</a:t>
            </a:r>
            <a:r>
              <a:rPr lang="hu-HU" sz="2800" spc="-25" dirty="0" smtClean="0">
                <a:latin typeface="Verdana"/>
                <a:cs typeface="Verdana"/>
              </a:rPr>
              <a:t>g</a:t>
            </a:r>
            <a:r>
              <a:rPr lang="hu-HU" sz="2800" spc="-15" dirty="0" smtClean="0">
                <a:latin typeface="Verdana"/>
                <a:cs typeface="Verdana"/>
              </a:rPr>
              <a:t>én (belső)</a:t>
            </a:r>
            <a:r>
              <a:rPr lang="hu-HU" sz="2800" spc="10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tén</a:t>
            </a:r>
            <a:r>
              <a:rPr lang="hu-HU" sz="2800" spc="-25" dirty="0" smtClean="0">
                <a:latin typeface="Verdana"/>
                <a:cs typeface="Verdana"/>
              </a:rPr>
              <a:t>y</a:t>
            </a:r>
            <a:r>
              <a:rPr lang="hu-HU" sz="2800" spc="-15" dirty="0" smtClean="0">
                <a:latin typeface="Verdana"/>
                <a:cs typeface="Verdana"/>
              </a:rPr>
              <a:t>ez</a:t>
            </a:r>
            <a:r>
              <a:rPr lang="hu-HU" sz="2800" spc="-25" dirty="0" smtClean="0">
                <a:latin typeface="Verdana"/>
                <a:cs typeface="Verdana"/>
              </a:rPr>
              <a:t>ő</a:t>
            </a:r>
            <a:r>
              <a:rPr lang="hu-HU" sz="2800" spc="-15" dirty="0" smtClean="0">
                <a:latin typeface="Verdana"/>
                <a:cs typeface="Verdana"/>
              </a:rPr>
              <a:t>k = paraméterek és változók</a:t>
            </a:r>
            <a:endParaRPr lang="hu-HU" sz="2800" dirty="0" smtClean="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26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800" spc="-15" dirty="0" smtClean="0">
                <a:latin typeface="Verdana"/>
                <a:cs typeface="Verdana"/>
              </a:rPr>
              <a:t>Komparatív</a:t>
            </a:r>
            <a:r>
              <a:rPr lang="hu-HU" sz="2800" spc="5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stat</a:t>
            </a:r>
            <a:r>
              <a:rPr lang="hu-HU" sz="2800" spc="-20" dirty="0" smtClean="0">
                <a:latin typeface="Verdana"/>
                <a:cs typeface="Verdana"/>
              </a:rPr>
              <a:t>i</a:t>
            </a:r>
            <a:r>
              <a:rPr lang="hu-HU" sz="2800" spc="-15" dirty="0" smtClean="0">
                <a:latin typeface="Verdana"/>
                <a:cs typeface="Verdana"/>
              </a:rPr>
              <a:t>ka</a:t>
            </a:r>
          </a:p>
          <a:p>
            <a:pPr marL="920750" lvl="1" indent="-437515">
              <a:lnSpc>
                <a:spcPct val="100000"/>
              </a:lnSpc>
              <a:spcBef>
                <a:spcPts val="26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800" spc="-15" dirty="0" err="1" smtClean="0">
                <a:latin typeface="Verdana"/>
                <a:cs typeface="Verdana"/>
              </a:rPr>
              <a:t>Cet</a:t>
            </a:r>
            <a:r>
              <a:rPr lang="hu-HU" sz="2800" spc="-25" dirty="0" err="1" smtClean="0">
                <a:latin typeface="Verdana"/>
                <a:cs typeface="Verdana"/>
              </a:rPr>
              <a:t>e</a:t>
            </a:r>
            <a:r>
              <a:rPr lang="hu-HU" sz="2800" spc="-10" dirty="0" err="1" smtClean="0">
                <a:latin typeface="Verdana"/>
                <a:cs typeface="Verdana"/>
              </a:rPr>
              <a:t>ris</a:t>
            </a:r>
            <a:r>
              <a:rPr lang="hu-HU" sz="2800" spc="20" dirty="0" smtClean="0">
                <a:latin typeface="Verdana"/>
                <a:cs typeface="Verdana"/>
              </a:rPr>
              <a:t> </a:t>
            </a:r>
            <a:r>
              <a:rPr lang="hu-HU" sz="2800" spc="-15" dirty="0" err="1" smtClean="0">
                <a:latin typeface="Verdana"/>
                <a:cs typeface="Verdana"/>
              </a:rPr>
              <a:t>paribus</a:t>
            </a:r>
            <a:r>
              <a:rPr lang="hu-HU" sz="2800" spc="20" dirty="0" smtClean="0">
                <a:latin typeface="Verdana"/>
                <a:cs typeface="Verdana"/>
              </a:rPr>
              <a:t> </a:t>
            </a:r>
            <a:r>
              <a:rPr lang="hu-HU" sz="2800" spc="-15" dirty="0" smtClean="0">
                <a:latin typeface="Verdana"/>
                <a:cs typeface="Verdana"/>
              </a:rPr>
              <a:t>elv</a:t>
            </a:r>
          </a:p>
          <a:p>
            <a:pPr marL="920750" lvl="1" indent="-437515">
              <a:lnSpc>
                <a:spcPct val="100000"/>
              </a:lnSpc>
              <a:spcBef>
                <a:spcPts val="26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800" spc="-15" dirty="0" smtClean="0">
                <a:latin typeface="Verdana"/>
                <a:cs typeface="Verdana"/>
              </a:rPr>
              <a:t>Optimalizálás (racionalitás feltevése)</a:t>
            </a:r>
          </a:p>
          <a:p>
            <a:pPr marL="920750" lvl="1" indent="-437515">
              <a:lnSpc>
                <a:spcPct val="100000"/>
              </a:lnSpc>
              <a:spcBef>
                <a:spcPts val="26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800" spc="-15" dirty="0" smtClean="0">
                <a:latin typeface="Verdana"/>
                <a:cs typeface="Verdana"/>
              </a:rPr>
              <a:t>Példa: %</a:t>
            </a:r>
            <a:endParaRPr lang="hu-HU"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</p:spPr>
        <p:txBody>
          <a:bodyPr/>
          <a:lstStyle/>
          <a:p>
            <a:r>
              <a:rPr lang="hu-HU" dirty="0" smtClean="0"/>
              <a:t>Példa optimum meghatározására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37743" y="1219200"/>
                <a:ext cx="7852663" cy="4433906"/>
              </a:xfrm>
            </p:spPr>
            <p:txBody>
              <a:bodyPr/>
              <a:lstStyle/>
              <a:p>
                <a:r>
                  <a:rPr lang="hu-HU" sz="2800" dirty="0" smtClean="0"/>
                  <a:t>Mennyit termeljünk X-ből és Y-ból ha a hasznosságot (U) akarjuk maximalizálni?</a:t>
                </a:r>
              </a:p>
              <a:p>
                <a:r>
                  <a:rPr lang="hu-HU" sz="2800" dirty="0" smtClean="0"/>
                  <a:t>Legyen </a:t>
                </a:r>
                <a:r>
                  <a:rPr lang="hu-HU" sz="2800" b="1" dirty="0" smtClean="0"/>
                  <a:t>U=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𝒀𝑿</m:t>
                        </m:r>
                      </m:e>
                      <m:sup>
                        <m:r>
                          <a:rPr lang="hu-HU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hu-HU" sz="2800" dirty="0" smtClean="0"/>
                  <a:t> a hasznossági függvény!</a:t>
                </a:r>
              </a:p>
              <a:p>
                <a:r>
                  <a:rPr lang="hu-HU" sz="2800" b="1" dirty="0" smtClean="0"/>
                  <a:t>Ez a célfüggvény </a:t>
                </a:r>
                <a:r>
                  <a:rPr lang="hu-HU" sz="2800" dirty="0" smtClean="0"/>
                  <a:t>és legyen az előző </a:t>
                </a:r>
                <a:r>
                  <a:rPr lang="hu-HU" sz="2800" dirty="0" err="1" smtClean="0"/>
                  <a:t>TLH-görbe</a:t>
                </a:r>
                <a:r>
                  <a:rPr lang="hu-HU" sz="2800" dirty="0" smtClean="0"/>
                  <a:t> azaz a</a:t>
                </a:r>
                <a:r>
                  <a:rPr lang="hu-HU" sz="2800" dirty="0"/>
                  <a:t> </a:t>
                </a:r>
                <a:r>
                  <a:rPr lang="hu-HU" sz="2800" b="1" dirty="0" smtClean="0"/>
                  <a:t>Y=90 </a:t>
                </a:r>
                <a:r>
                  <a:rPr lang="hu-HU" sz="2800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hu-HU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hu-HU" sz="2800" b="1" i="0" smtClean="0">
                        <a:latin typeface="Cambria Math" panose="02040503050406030204" pitchFamily="18" charset="0"/>
                      </a:rPr>
                      <m:t>𝐗</m:t>
                    </m:r>
                  </m:oMath>
                </a14:m>
                <a:r>
                  <a:rPr lang="hu-HU" sz="2800" b="1" dirty="0" smtClean="0"/>
                  <a:t> függvény a korlátozó feltétel.</a:t>
                </a:r>
              </a:p>
              <a:p>
                <a:r>
                  <a:rPr lang="hu-HU" sz="2800" dirty="0" smtClean="0"/>
                  <a:t>U=(90 -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hu-HU" sz="2800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hu-HU" sz="2800" dirty="0" smtClean="0"/>
                  <a:t>)</a:t>
                </a:r>
                <a:r>
                  <a:rPr lang="hu-HU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800" dirty="0" smtClean="0"/>
                  <a:t>=90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800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hu-HU" sz="2800" dirty="0" smtClean="0"/>
              </a:p>
              <a:p>
                <a:r>
                  <a:rPr lang="hu-HU" sz="2800" dirty="0" smtClean="0"/>
                  <a:t>U’=180X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800" dirty="0" smtClean="0"/>
                  <a:t>=0, X</a:t>
                </a:r>
                <a:r>
                  <a:rPr lang="hu-HU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≠0</a:t>
                </a:r>
                <a:endParaRPr lang="hu-HU" sz="2800" dirty="0" smtClean="0"/>
              </a:p>
              <a:p>
                <a:r>
                  <a:rPr lang="hu-HU" sz="2800" dirty="0" smtClean="0"/>
                  <a:t>X=40 és Y=30, U=48000</a:t>
                </a:r>
                <a:endParaRPr lang="hu-HU" sz="2800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37743" y="1219200"/>
                <a:ext cx="7852663" cy="4433906"/>
              </a:xfrm>
              <a:blipFill rotWithShape="0">
                <a:blip r:embed="rId2"/>
                <a:stretch>
                  <a:fillRect l="-2795" t="-2476" r="-1165" b="-385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96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pc="-30" dirty="0" smtClean="0"/>
              <a:t>A gazdasági </a:t>
            </a:r>
            <a:r>
              <a:rPr lang="hu-HU" spc="-25" dirty="0" smtClean="0"/>
              <a:t>sze</a:t>
            </a:r>
            <a:r>
              <a:rPr lang="hu-HU" spc="-5" dirty="0" smtClean="0"/>
              <a:t>r</a:t>
            </a:r>
            <a:r>
              <a:rPr lang="hu-HU" spc="-25" dirty="0" smtClean="0"/>
              <a:t>e</a:t>
            </a:r>
            <a:r>
              <a:rPr lang="hu-HU" dirty="0" smtClean="0"/>
              <a:t>pl</a:t>
            </a:r>
            <a:r>
              <a:rPr lang="hu-HU" spc="-5" dirty="0" smtClean="0"/>
              <a:t>ő</a:t>
            </a:r>
            <a:r>
              <a:rPr lang="hu-HU" spc="-30" dirty="0" smtClean="0"/>
              <a:t>k</a:t>
            </a:r>
            <a:r>
              <a:rPr lang="hu-HU" dirty="0" smtClean="0"/>
              <a:t> és d</a:t>
            </a:r>
            <a:r>
              <a:rPr lang="hu-HU" spc="-5" dirty="0" smtClean="0"/>
              <a:t>ö</a:t>
            </a:r>
            <a:r>
              <a:rPr lang="hu-HU" spc="-30" dirty="0" smtClean="0"/>
              <a:t>n</a:t>
            </a:r>
            <a:r>
              <a:rPr lang="hu-HU" spc="-5" dirty="0" smtClean="0"/>
              <a:t>t</a:t>
            </a:r>
            <a:r>
              <a:rPr lang="hu-HU" spc="-25" dirty="0" smtClean="0"/>
              <a:t>ése</a:t>
            </a:r>
            <a:r>
              <a:rPr lang="hu-HU" dirty="0" smtClean="0"/>
              <a:t>ik</a:t>
            </a:r>
            <a:endParaRPr lang="hu-HU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51168"/>
              </p:ext>
            </p:extLst>
          </p:nvPr>
        </p:nvGraphicFramePr>
        <p:xfrm>
          <a:off x="450850" y="1593850"/>
          <a:ext cx="8159749" cy="3772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881"/>
                <a:gridCol w="2057838"/>
                <a:gridCol w="2533905"/>
                <a:gridCol w="2593125"/>
              </a:tblGrid>
              <a:tr h="45733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Szektor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465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Háztartások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79692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Vállalatok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Állam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</a:tr>
              <a:tr h="78937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Cél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104775" indent="445134">
                        <a:lnSpc>
                          <a:spcPts val="21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Maximális szükségletkielégítés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Maximális proﬁt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1094740" marR="303530" indent="-779780">
                        <a:lnSpc>
                          <a:spcPts val="21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Maximális tá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sadalmi jólét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</a:tr>
              <a:tr h="78937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Eszköz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Fogyasztás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Termelés és értékesítés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386715" marR="187960" indent="-187325">
                        <a:lnSpc>
                          <a:spcPts val="21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Jövedelem újraelosztás, közjavak biztosítá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</a:tr>
              <a:tr h="78937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Korlát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487680" marR="396875" indent="-77470">
                        <a:lnSpc>
                          <a:spcPts val="21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Jövedelem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és árviszonyok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369570" marR="245110" indent="-113664">
                        <a:lnSpc>
                          <a:spcPts val="21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Technológia, kereslet, termelési költségek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455295" marR="104139" indent="-339090">
                        <a:lnSpc>
                          <a:spcPts val="21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Adóbevételek, tá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sadalmi érdekkülönbségek</a:t>
                      </a: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</a:tr>
              <a:tr h="45733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Kereslet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Fogyasztási javak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Termelési tényezők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Közjavak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</a:tr>
              <a:tr h="45733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Kínálat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AAC46C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Termelési tényezők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pPr marL="48069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Fogyasztási javak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F2F5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82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365" y="263652"/>
            <a:ext cx="6132195" cy="109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0" marR="6350" indent="-1829435">
              <a:lnSpc>
                <a:spcPct val="100000"/>
              </a:lnSpc>
              <a:tabLst>
                <a:tab pos="1567180" algn="l"/>
              </a:tabLst>
            </a:pPr>
            <a:r>
              <a:rPr sz="3600" dirty="0">
                <a:latin typeface="Verdana"/>
                <a:cs typeface="Verdana"/>
              </a:rPr>
              <a:t>A</a:t>
            </a:r>
            <a:r>
              <a:rPr sz="3600" spc="-2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piac	egyszerű</a:t>
            </a:r>
            <a:r>
              <a:rPr sz="3600" spc="-2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modellje</a:t>
            </a:r>
            <a:r>
              <a:rPr sz="3600" spc="1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- </a:t>
            </a:r>
            <a:r>
              <a:rPr sz="3600" spc="-25" dirty="0">
                <a:latin typeface="Verdana"/>
                <a:cs typeface="Verdana"/>
              </a:rPr>
              <a:t>Marshal</a:t>
            </a:r>
            <a:r>
              <a:rPr sz="3600" dirty="0">
                <a:latin typeface="Verdana"/>
                <a:cs typeface="Verdana"/>
              </a:rPr>
              <a:t>l</a:t>
            </a:r>
            <a:r>
              <a:rPr sz="3600" spc="-5" dirty="0">
                <a:latin typeface="Verdana"/>
                <a:cs typeface="Verdana"/>
              </a:rPr>
              <a:t> </a:t>
            </a:r>
            <a:r>
              <a:rPr sz="3600" spc="-20" dirty="0">
                <a:latin typeface="Verdana"/>
                <a:cs typeface="Verdana"/>
              </a:rPr>
              <a:t>kereszt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56401" y="1752473"/>
            <a:ext cx="2270125" cy="3208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5668" y="1795526"/>
            <a:ext cx="1133475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latin typeface="Verdana"/>
                <a:cs typeface="Verdana"/>
              </a:rPr>
              <a:t>p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(ár)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2350" y="2290826"/>
            <a:ext cx="0" cy="3218180"/>
          </a:xfrm>
          <a:custGeom>
            <a:avLst/>
            <a:gdLst/>
            <a:ahLst/>
            <a:cxnLst/>
            <a:rect l="l" t="t" r="r" b="b"/>
            <a:pathLst>
              <a:path h="3218179">
                <a:moveTo>
                  <a:pt x="0" y="0"/>
                </a:moveTo>
                <a:lnTo>
                  <a:pt x="0" y="32177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2825" y="5518150"/>
            <a:ext cx="4075429" cy="24130"/>
          </a:xfrm>
          <a:custGeom>
            <a:avLst/>
            <a:gdLst/>
            <a:ahLst/>
            <a:cxnLst/>
            <a:rect l="l" t="t" r="r" b="b"/>
            <a:pathLst>
              <a:path w="4075429" h="24129">
                <a:moveTo>
                  <a:pt x="4075176" y="0"/>
                </a:moveTo>
                <a:lnTo>
                  <a:pt x="0" y="2387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49362" y="2540000"/>
            <a:ext cx="3462654" cy="2710180"/>
          </a:xfrm>
          <a:custGeom>
            <a:avLst/>
            <a:gdLst/>
            <a:ahLst/>
            <a:cxnLst/>
            <a:rect l="l" t="t" r="r" b="b"/>
            <a:pathLst>
              <a:path w="3462654" h="2710179">
                <a:moveTo>
                  <a:pt x="0" y="0"/>
                </a:moveTo>
                <a:lnTo>
                  <a:pt x="3462337" y="27099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6100" y="2430526"/>
            <a:ext cx="2933700" cy="2822575"/>
          </a:xfrm>
          <a:custGeom>
            <a:avLst/>
            <a:gdLst/>
            <a:ahLst/>
            <a:cxnLst/>
            <a:rect l="l" t="t" r="r" b="b"/>
            <a:pathLst>
              <a:path w="2933700" h="2822575">
                <a:moveTo>
                  <a:pt x="2933700" y="0"/>
                </a:moveTo>
                <a:lnTo>
                  <a:pt x="0" y="28225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10892" y="2616453"/>
            <a:ext cx="26035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Verdana"/>
                <a:cs typeface="Verdana"/>
              </a:rPr>
              <a:t>D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3507" y="2616453"/>
            <a:ext cx="23431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1939" y="5531815"/>
            <a:ext cx="45974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Q*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49241" y="5531815"/>
            <a:ext cx="230568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 (</a:t>
            </a:r>
            <a:r>
              <a:rPr sz="2400" spc="5" dirty="0">
                <a:latin typeface="Verdana"/>
                <a:cs typeface="Verdana"/>
              </a:rPr>
              <a:t>m</a:t>
            </a:r>
            <a:r>
              <a:rPr sz="2400" dirty="0">
                <a:latin typeface="Verdana"/>
                <a:cs typeface="Verdana"/>
              </a:rPr>
              <a:t>en</a:t>
            </a:r>
            <a:r>
              <a:rPr sz="2400" spc="-20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yis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g)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33462" y="3797300"/>
            <a:ext cx="1807210" cy="11430"/>
          </a:xfrm>
          <a:custGeom>
            <a:avLst/>
            <a:gdLst/>
            <a:ahLst/>
            <a:cxnLst/>
            <a:rect l="l" t="t" r="r" b="b"/>
            <a:pathLst>
              <a:path w="1807210" h="11429">
                <a:moveTo>
                  <a:pt x="0" y="11175"/>
                </a:moveTo>
                <a:lnTo>
                  <a:pt x="1806638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62326" y="3808476"/>
            <a:ext cx="0" cy="1732280"/>
          </a:xfrm>
          <a:custGeom>
            <a:avLst/>
            <a:gdLst/>
            <a:ahLst/>
            <a:cxnLst/>
            <a:rect l="l" t="t" r="r" b="b"/>
            <a:pathLst>
              <a:path h="1732279">
                <a:moveTo>
                  <a:pt x="0" y="0"/>
                </a:moveTo>
                <a:lnTo>
                  <a:pt x="0" y="173189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08351" y="3743325"/>
            <a:ext cx="128905" cy="76200"/>
          </a:xfrm>
          <a:custGeom>
            <a:avLst/>
            <a:gdLst/>
            <a:ahLst/>
            <a:cxnLst/>
            <a:rect l="l" t="t" r="r" b="b"/>
            <a:pathLst>
              <a:path w="128905" h="76200">
                <a:moveTo>
                  <a:pt x="64262" y="0"/>
                </a:moveTo>
                <a:lnTo>
                  <a:pt x="19497" y="10734"/>
                </a:lnTo>
                <a:lnTo>
                  <a:pt x="0" y="38100"/>
                </a:lnTo>
                <a:lnTo>
                  <a:pt x="1864" y="47269"/>
                </a:lnTo>
                <a:lnTo>
                  <a:pt x="46828" y="74788"/>
                </a:lnTo>
                <a:lnTo>
                  <a:pt x="64262" y="76200"/>
                </a:lnTo>
                <a:lnTo>
                  <a:pt x="79687" y="75094"/>
                </a:lnTo>
                <a:lnTo>
                  <a:pt x="119400" y="57684"/>
                </a:lnTo>
                <a:lnTo>
                  <a:pt x="128524" y="38100"/>
                </a:lnTo>
                <a:lnTo>
                  <a:pt x="126652" y="28930"/>
                </a:lnTo>
                <a:lnTo>
                  <a:pt x="81650" y="1411"/>
                </a:lnTo>
                <a:lnTo>
                  <a:pt x="64262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08351" y="3743325"/>
            <a:ext cx="128905" cy="76200"/>
          </a:xfrm>
          <a:custGeom>
            <a:avLst/>
            <a:gdLst/>
            <a:ahLst/>
            <a:cxnLst/>
            <a:rect l="l" t="t" r="r" b="b"/>
            <a:pathLst>
              <a:path w="128905" h="76200">
                <a:moveTo>
                  <a:pt x="0" y="38100"/>
                </a:moveTo>
                <a:lnTo>
                  <a:pt x="32945" y="4803"/>
                </a:lnTo>
                <a:lnTo>
                  <a:pt x="64262" y="0"/>
                </a:lnTo>
                <a:lnTo>
                  <a:pt x="81650" y="1411"/>
                </a:lnTo>
                <a:lnTo>
                  <a:pt x="120395" y="19533"/>
                </a:lnTo>
                <a:lnTo>
                  <a:pt x="128524" y="38100"/>
                </a:lnTo>
                <a:lnTo>
                  <a:pt x="126133" y="48435"/>
                </a:lnTo>
                <a:lnTo>
                  <a:pt x="119400" y="57684"/>
                </a:lnTo>
                <a:lnTo>
                  <a:pt x="108977" y="65465"/>
                </a:lnTo>
                <a:lnTo>
                  <a:pt x="95521" y="71396"/>
                </a:lnTo>
                <a:lnTo>
                  <a:pt x="79687" y="75094"/>
                </a:lnTo>
                <a:lnTo>
                  <a:pt x="64262" y="76200"/>
                </a:lnTo>
                <a:lnTo>
                  <a:pt x="46828" y="74788"/>
                </a:lnTo>
                <a:lnTo>
                  <a:pt x="31228" y="70807"/>
                </a:lnTo>
                <a:lnTo>
                  <a:pt x="18104" y="64639"/>
                </a:lnTo>
                <a:lnTo>
                  <a:pt x="8102" y="56666"/>
                </a:lnTo>
                <a:lnTo>
                  <a:pt x="1864" y="47269"/>
                </a:lnTo>
                <a:lnTo>
                  <a:pt x="0" y="38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0816" y="3679444"/>
            <a:ext cx="34163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P*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81273" y="3637533"/>
            <a:ext cx="21844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167" y="379729"/>
            <a:ext cx="776097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90"/>
              </a:lnSpc>
              <a:tabLst>
                <a:tab pos="3846195" algn="l"/>
                <a:tab pos="7237095" algn="l"/>
              </a:tabLst>
            </a:pPr>
            <a:r>
              <a:rPr lang="hu-HU" sz="3600" dirty="0" smtClean="0">
                <a:latin typeface="Verdana"/>
                <a:cs typeface="Verdana"/>
              </a:rPr>
              <a:t>A</a:t>
            </a:r>
            <a:r>
              <a:rPr lang="hu-HU" sz="3600" spc="-25" dirty="0" smtClean="0">
                <a:latin typeface="Verdana"/>
                <a:cs typeface="Verdana"/>
              </a:rPr>
              <a:t> </a:t>
            </a:r>
            <a:r>
              <a:rPr lang="hu-HU" sz="3600" dirty="0" smtClean="0">
                <a:latin typeface="Verdana"/>
                <a:cs typeface="Verdana"/>
              </a:rPr>
              <a:t>piaci</a:t>
            </a:r>
            <a:r>
              <a:rPr lang="hu-HU" sz="3600" spc="-15" dirty="0" smtClean="0">
                <a:latin typeface="Verdana"/>
                <a:cs typeface="Verdana"/>
              </a:rPr>
              <a:t> </a:t>
            </a:r>
            <a:r>
              <a:rPr lang="hu-HU" sz="3600" dirty="0" smtClean="0">
                <a:latin typeface="Verdana"/>
                <a:cs typeface="Verdana"/>
              </a:rPr>
              <a:t>k</a:t>
            </a:r>
            <a:r>
              <a:rPr lang="hu-HU" sz="3600" spc="5" dirty="0" smtClean="0">
                <a:latin typeface="Verdana"/>
                <a:cs typeface="Verdana"/>
              </a:rPr>
              <a:t>e</a:t>
            </a:r>
            <a:r>
              <a:rPr lang="hu-HU" sz="3600" dirty="0" smtClean="0">
                <a:latin typeface="Verdana"/>
                <a:cs typeface="Verdana"/>
              </a:rPr>
              <a:t>resleti görbe egyéni keresleti görbék összege</a:t>
            </a:r>
            <a:endParaRPr lang="hu-HU"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1836" y="1409277"/>
            <a:ext cx="8740775" cy="4514850"/>
          </a:xfrm>
          <a:custGeom>
            <a:avLst/>
            <a:gdLst/>
            <a:ahLst/>
            <a:cxnLst/>
            <a:rect l="l" t="t" r="r" b="b"/>
            <a:pathLst>
              <a:path w="8740775" h="4514850">
                <a:moveTo>
                  <a:pt x="0" y="4514850"/>
                </a:moveTo>
                <a:lnTo>
                  <a:pt x="8740775" y="4514850"/>
                </a:lnTo>
                <a:lnTo>
                  <a:pt x="8740775" y="0"/>
                </a:lnTo>
                <a:lnTo>
                  <a:pt x="0" y="0"/>
                </a:lnTo>
                <a:lnTo>
                  <a:pt x="0" y="451485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0940" y="1702053"/>
            <a:ext cx="8262036" cy="1994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6350" indent="-469265">
              <a:lnSpc>
                <a:spcPct val="8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spc="-15" dirty="0">
                <a:latin typeface="Verdana"/>
                <a:cs typeface="Verdana"/>
              </a:rPr>
              <a:t>PIACI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dirty="0" smtClean="0">
                <a:latin typeface="Verdana"/>
                <a:cs typeface="Verdana"/>
              </a:rPr>
              <a:t>KERESL</a:t>
            </a:r>
            <a:r>
              <a:rPr sz="2400" spc="-15" dirty="0" smtClean="0">
                <a:latin typeface="Verdana"/>
                <a:cs typeface="Verdana"/>
              </a:rPr>
              <a:t>E</a:t>
            </a:r>
            <a:r>
              <a:rPr sz="2400" spc="-5" dirty="0" smtClean="0">
                <a:latin typeface="Verdana"/>
                <a:cs typeface="Verdana"/>
              </a:rPr>
              <a:t>T</a:t>
            </a:r>
            <a:r>
              <a:rPr lang="hu-HU" sz="2400" spc="-5" dirty="0" smtClean="0">
                <a:latin typeface="Verdana"/>
                <a:cs typeface="Verdana"/>
              </a:rPr>
              <a:t>I GÖRBE</a:t>
            </a:r>
            <a:r>
              <a:rPr sz="2400" dirty="0" smtClean="0">
                <a:latin typeface="Verdana"/>
                <a:cs typeface="Verdana"/>
              </a:rPr>
              <a:t>:</a:t>
            </a:r>
            <a:r>
              <a:rPr sz="2400" spc="10" dirty="0" smtClean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a vás</a:t>
            </a:r>
            <a:r>
              <a:rPr sz="2400" b="1" spc="-10" dirty="0">
                <a:latin typeface="Verdana"/>
                <a:cs typeface="Verdana"/>
              </a:rPr>
              <a:t>á</a:t>
            </a:r>
            <a:r>
              <a:rPr sz="2400" b="1" dirty="0">
                <a:latin typeface="Verdana"/>
                <a:cs typeface="Verdana"/>
              </a:rPr>
              <a:t>rlók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ö</a:t>
            </a:r>
            <a:r>
              <a:rPr sz="2400" b="1" spc="-10" dirty="0">
                <a:latin typeface="Verdana"/>
                <a:cs typeface="Verdana"/>
              </a:rPr>
              <a:t>s</a:t>
            </a:r>
            <a:r>
              <a:rPr sz="2400" b="1" dirty="0">
                <a:latin typeface="Verdana"/>
                <a:cs typeface="Verdana"/>
              </a:rPr>
              <a:t>sze</a:t>
            </a:r>
            <a:r>
              <a:rPr sz="2400" b="1" spc="-10" dirty="0">
                <a:latin typeface="Verdana"/>
                <a:cs typeface="Verdana"/>
              </a:rPr>
              <a:t>s</a:t>
            </a:r>
            <a:r>
              <a:rPr sz="2400" b="1" dirty="0">
                <a:latin typeface="Verdana"/>
                <a:cs typeface="Verdana"/>
              </a:rPr>
              <a:t>sége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különböző lehetséges </a:t>
            </a:r>
            <a:r>
              <a:rPr sz="2400" spc="-10" dirty="0" err="1">
                <a:latin typeface="Verdana"/>
                <a:cs typeface="Verdana"/>
              </a:rPr>
              <a:t>á</a:t>
            </a:r>
            <a:r>
              <a:rPr sz="2400" dirty="0" err="1">
                <a:latin typeface="Verdana"/>
                <a:cs typeface="Verdana"/>
              </a:rPr>
              <a:t>r</a:t>
            </a:r>
            <a:r>
              <a:rPr sz="2400" spc="-10" dirty="0" err="1">
                <a:latin typeface="Verdana"/>
                <a:cs typeface="Verdana"/>
              </a:rPr>
              <a:t>a</a:t>
            </a:r>
            <a:r>
              <a:rPr sz="2400" dirty="0" err="1">
                <a:latin typeface="Verdana"/>
                <a:cs typeface="Verdana"/>
              </a:rPr>
              <a:t>k</a:t>
            </a:r>
            <a:r>
              <a:rPr sz="2400" spc="-10" dirty="0" err="1">
                <a:latin typeface="Verdana"/>
                <a:cs typeface="Verdana"/>
              </a:rPr>
              <a:t>o</a:t>
            </a:r>
            <a:r>
              <a:rPr sz="2400" dirty="0" err="1">
                <a:latin typeface="Verdana"/>
                <a:cs typeface="Verdana"/>
              </a:rPr>
              <a:t>n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men</a:t>
            </a:r>
            <a:r>
              <a:rPr lang="hu-HU" sz="2400" spc="5" dirty="0" smtClean="0">
                <a:latin typeface="Verdana"/>
                <a:cs typeface="Verdana"/>
              </a:rPr>
              <a:t>n</a:t>
            </a:r>
            <a:r>
              <a:rPr lang="hu-HU" sz="2400" dirty="0" smtClean="0">
                <a:latin typeface="Verdana"/>
                <a:cs typeface="Verdana"/>
              </a:rPr>
              <a:t>yit</a:t>
            </a:r>
            <a:r>
              <a:rPr lang="hu-HU" sz="2400" spc="25" dirty="0" smtClean="0">
                <a:latin typeface="Verdana"/>
                <a:cs typeface="Verdana"/>
              </a:rPr>
              <a:t> </a:t>
            </a:r>
            <a:r>
              <a:rPr lang="hu-HU" sz="2400" b="1" dirty="0" smtClean="0">
                <a:latin typeface="Verdana"/>
                <a:cs typeface="Verdana"/>
              </a:rPr>
              <a:t>képes</a:t>
            </a:r>
            <a:r>
              <a:rPr lang="hu-HU" sz="2400" b="1" spc="40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é</a:t>
            </a:r>
            <a:r>
              <a:rPr lang="hu-HU" sz="2400" dirty="0" smtClean="0">
                <a:latin typeface="Verdana"/>
                <a:cs typeface="Verdana"/>
              </a:rPr>
              <a:t>s </a:t>
            </a:r>
            <a:r>
              <a:rPr lang="hu-HU" sz="2400" b="1" dirty="0" smtClean="0">
                <a:latin typeface="Verdana"/>
                <a:cs typeface="Verdana"/>
              </a:rPr>
              <a:t>hajlandó </a:t>
            </a:r>
            <a:r>
              <a:rPr lang="hu-HU" sz="2400" spc="-15" dirty="0" smtClean="0">
                <a:latin typeface="Verdana"/>
                <a:cs typeface="Verdana"/>
              </a:rPr>
              <a:t>v</a:t>
            </a:r>
            <a:r>
              <a:rPr lang="hu-HU" sz="2400" spc="-25" dirty="0" smtClean="0">
                <a:latin typeface="Verdana"/>
                <a:cs typeface="Verdana"/>
              </a:rPr>
              <a:t>e</a:t>
            </a:r>
            <a:r>
              <a:rPr lang="hu-HU" sz="2400" spc="-20" dirty="0" smtClean="0">
                <a:latin typeface="Verdana"/>
                <a:cs typeface="Verdana"/>
              </a:rPr>
              <a:t>n</a:t>
            </a:r>
            <a:r>
              <a:rPr lang="hu-HU" sz="2400" spc="-15" dirty="0" smtClean="0">
                <a:latin typeface="Verdana"/>
                <a:cs typeface="Verdana"/>
              </a:rPr>
              <a:t>n</a:t>
            </a:r>
            <a:r>
              <a:rPr lang="hu-HU" sz="2400" dirty="0" smtClean="0">
                <a:latin typeface="Verdana"/>
                <a:cs typeface="Verdana"/>
              </a:rPr>
              <a:t>i</a:t>
            </a:r>
            <a:r>
              <a:rPr lang="hu-HU" sz="2400" spc="10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a</a:t>
            </a:r>
            <a:r>
              <a:rPr lang="hu-HU" sz="2400" spc="-10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jósz</a:t>
            </a:r>
            <a:r>
              <a:rPr lang="hu-HU" sz="2400" spc="-10" dirty="0" smtClean="0">
                <a:latin typeface="Verdana"/>
                <a:cs typeface="Verdana"/>
              </a:rPr>
              <a:t>á</a:t>
            </a:r>
            <a:r>
              <a:rPr lang="hu-HU" sz="2400" dirty="0" smtClean="0">
                <a:latin typeface="Verdana"/>
                <a:cs typeface="Verdana"/>
              </a:rPr>
              <a:t>g</a:t>
            </a:r>
            <a:r>
              <a:rPr lang="hu-HU" sz="2400" spc="5" dirty="0" smtClean="0">
                <a:latin typeface="Verdana"/>
                <a:cs typeface="Verdana"/>
              </a:rPr>
              <a:t>b</a:t>
            </a:r>
            <a:r>
              <a:rPr lang="hu-HU" sz="2400" dirty="0" smtClean="0">
                <a:latin typeface="Verdana"/>
                <a:cs typeface="Verdana"/>
              </a:rPr>
              <a:t>ól</a:t>
            </a:r>
          </a:p>
          <a:p>
            <a:pPr marL="481965" indent="-469265">
              <a:buClr>
                <a:srgbClr val="CC0000"/>
              </a:buClr>
              <a:buFont typeface="Wingdings"/>
              <a:buChar char=""/>
              <a:tabLst>
                <a:tab pos="482600" algn="l"/>
                <a:tab pos="2389505" algn="l"/>
                <a:tab pos="4925060" algn="l"/>
              </a:tabLst>
            </a:pPr>
            <a:r>
              <a:rPr lang="hu-HU" sz="2400" dirty="0" smtClean="0">
                <a:latin typeface="Verdana"/>
                <a:cs typeface="Verdana"/>
              </a:rPr>
              <a:t>Inverze a keresleti ár görbéje: különböző árakon mennyit vásárolnak</a:t>
            </a:r>
            <a:endParaRPr lang="hu-HU"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  <a:tab pos="2389505" algn="l"/>
                <a:tab pos="4925060" algn="l"/>
              </a:tabLst>
            </a:pP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637" y="3352800"/>
            <a:ext cx="4519306" cy="2898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1484" marR="182245" indent="-437515">
              <a:lnSpc>
                <a:spcPts val="2650"/>
              </a:lnSpc>
              <a:spcBef>
                <a:spcPts val="1045"/>
              </a:spcBef>
              <a:buClr>
                <a:srgbClr val="CC0000"/>
              </a:buClr>
              <a:buSzPct val="78846"/>
              <a:buFont typeface="Wingdings"/>
              <a:buChar char=""/>
              <a:tabLst>
                <a:tab pos="452120" algn="l"/>
              </a:tabLst>
            </a:pPr>
            <a:r>
              <a:rPr lang="hu-HU" sz="2600" dirty="0" smtClean="0">
                <a:latin typeface="Verdana"/>
                <a:cs typeface="Verdana"/>
              </a:rPr>
              <a:t>REZERVÁCIÓS</a:t>
            </a:r>
            <a:r>
              <a:rPr lang="hu-HU" sz="2600" spc="-35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ÁR: az a </a:t>
            </a:r>
            <a:r>
              <a:rPr lang="hu-HU" sz="2600" b="1" dirty="0" smtClean="0">
                <a:latin typeface="Verdana"/>
                <a:cs typeface="Verdana"/>
              </a:rPr>
              <a:t>maximális</a:t>
            </a:r>
            <a:r>
              <a:rPr lang="hu-HU" sz="2600" b="1" spc="-2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pé</a:t>
            </a:r>
            <a:r>
              <a:rPr lang="hu-HU" sz="2600" spc="-15" dirty="0" smtClean="0">
                <a:latin typeface="Verdana"/>
                <a:cs typeface="Verdana"/>
              </a:rPr>
              <a:t>n</a:t>
            </a:r>
            <a:r>
              <a:rPr lang="hu-HU" sz="2600" dirty="0" smtClean="0">
                <a:latin typeface="Verdana"/>
                <a:cs typeface="Verdana"/>
              </a:rPr>
              <a:t>zösszeg, am</a:t>
            </a:r>
            <a:r>
              <a:rPr lang="hu-HU" sz="2600" spc="-10" dirty="0" smtClean="0">
                <a:latin typeface="Verdana"/>
                <a:cs typeface="Verdana"/>
              </a:rPr>
              <a:t>e</a:t>
            </a:r>
            <a:r>
              <a:rPr lang="hu-HU" sz="2600" spc="-5" dirty="0" smtClean="0">
                <a:latin typeface="Verdana"/>
                <a:cs typeface="Verdana"/>
              </a:rPr>
              <a:t>lye</a:t>
            </a:r>
            <a:r>
              <a:rPr lang="hu-HU" sz="2600" dirty="0" smtClean="0">
                <a:latin typeface="Verdana"/>
                <a:cs typeface="Verdana"/>
              </a:rPr>
              <a:t>t</a:t>
            </a:r>
            <a:r>
              <a:rPr lang="hu-HU" sz="2600" spc="-2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a</a:t>
            </a:r>
            <a:r>
              <a:rPr lang="hu-HU" sz="2600" spc="-1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fog</a:t>
            </a:r>
            <a:r>
              <a:rPr lang="hu-HU" sz="2600" spc="-10" dirty="0" smtClean="0">
                <a:latin typeface="Verdana"/>
                <a:cs typeface="Verdana"/>
              </a:rPr>
              <a:t>y</a:t>
            </a:r>
            <a:r>
              <a:rPr lang="hu-HU" sz="2600" dirty="0" smtClean="0">
                <a:latin typeface="Verdana"/>
                <a:cs typeface="Verdana"/>
              </a:rPr>
              <a:t>asztó(k) </a:t>
            </a:r>
            <a:r>
              <a:rPr lang="hu-HU" sz="2600" b="1" dirty="0" smtClean="0">
                <a:latin typeface="Verdana"/>
                <a:cs typeface="Verdana"/>
              </a:rPr>
              <a:t>hajlandó</a:t>
            </a:r>
            <a:r>
              <a:rPr lang="hu-HU" sz="2600" b="1" spc="-3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m</a:t>
            </a:r>
            <a:r>
              <a:rPr lang="hu-HU" sz="2600" spc="-10" dirty="0" smtClean="0">
                <a:latin typeface="Verdana"/>
                <a:cs typeface="Verdana"/>
              </a:rPr>
              <a:t>e</a:t>
            </a:r>
            <a:r>
              <a:rPr lang="hu-HU" sz="2600" spc="-5" dirty="0" smtClean="0">
                <a:latin typeface="Verdana"/>
                <a:cs typeface="Verdana"/>
              </a:rPr>
              <a:t>g</a:t>
            </a:r>
            <a:r>
              <a:rPr lang="hu-HU" sz="2600" spc="-10" dirty="0" smtClean="0">
                <a:latin typeface="Verdana"/>
                <a:cs typeface="Verdana"/>
              </a:rPr>
              <a:t>f</a:t>
            </a:r>
            <a:r>
              <a:rPr lang="hu-HU" sz="2600" spc="-5" dirty="0" smtClean="0">
                <a:latin typeface="Verdana"/>
                <a:cs typeface="Verdana"/>
              </a:rPr>
              <a:t>izetni</a:t>
            </a:r>
            <a:endParaRPr lang="hu-HU" sz="2600" dirty="0" smtClean="0">
              <a:latin typeface="Verdana"/>
              <a:cs typeface="Verdana"/>
            </a:endParaRPr>
          </a:p>
          <a:p>
            <a:pPr marL="451484" marR="249554" indent="-437515">
              <a:lnSpc>
                <a:spcPts val="2650"/>
              </a:lnSpc>
              <a:spcBef>
                <a:spcPts val="1045"/>
              </a:spcBef>
              <a:buClr>
                <a:srgbClr val="CC0000"/>
              </a:buClr>
              <a:buSzPct val="78846"/>
              <a:buFont typeface="Wingdings"/>
              <a:buChar char=""/>
              <a:tabLst>
                <a:tab pos="452120" algn="l"/>
              </a:tabLst>
            </a:pPr>
            <a:r>
              <a:rPr lang="hu-HU" sz="2600" dirty="0" smtClean="0">
                <a:latin typeface="Verdana"/>
                <a:cs typeface="Verdana"/>
              </a:rPr>
              <a:t>FOG</a:t>
            </a:r>
            <a:r>
              <a:rPr lang="hu-HU" sz="2600" spc="5" dirty="0" smtClean="0">
                <a:latin typeface="Verdana"/>
                <a:cs typeface="Verdana"/>
              </a:rPr>
              <a:t>Y</a:t>
            </a:r>
            <a:r>
              <a:rPr lang="hu-HU" sz="2600" dirty="0" smtClean="0">
                <a:latin typeface="Verdana"/>
                <a:cs typeface="Verdana"/>
              </a:rPr>
              <a:t>A</a:t>
            </a:r>
            <a:r>
              <a:rPr lang="hu-HU" sz="2600" spc="-15" dirty="0" smtClean="0">
                <a:latin typeface="Verdana"/>
                <a:cs typeface="Verdana"/>
              </a:rPr>
              <a:t>S</a:t>
            </a:r>
            <a:r>
              <a:rPr lang="hu-HU" sz="2600" dirty="0" smtClean="0">
                <a:latin typeface="Verdana"/>
                <a:cs typeface="Verdana"/>
              </a:rPr>
              <a:t>Z</a:t>
            </a:r>
            <a:r>
              <a:rPr lang="hu-HU" sz="2600" spc="5" dirty="0" smtClean="0">
                <a:latin typeface="Verdana"/>
                <a:cs typeface="Verdana"/>
              </a:rPr>
              <a:t>T</a:t>
            </a:r>
            <a:r>
              <a:rPr lang="hu-HU" sz="2600" dirty="0" smtClean="0">
                <a:latin typeface="Verdana"/>
                <a:cs typeface="Verdana"/>
              </a:rPr>
              <a:t>ÓI</a:t>
            </a:r>
            <a:r>
              <a:rPr lang="hu-HU" sz="2600" spc="-45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TÖ</a:t>
            </a:r>
            <a:r>
              <a:rPr lang="hu-HU" sz="2600" spc="5" dirty="0" smtClean="0">
                <a:latin typeface="Verdana"/>
                <a:cs typeface="Verdana"/>
              </a:rPr>
              <a:t>B</a:t>
            </a:r>
            <a:r>
              <a:rPr lang="hu-HU" sz="2600" dirty="0" smtClean="0">
                <a:latin typeface="Verdana"/>
                <a:cs typeface="Verdana"/>
              </a:rPr>
              <a:t>BLET: rezerv</a:t>
            </a:r>
            <a:r>
              <a:rPr lang="hu-HU" sz="2600" spc="-15" dirty="0" smtClean="0">
                <a:latin typeface="Verdana"/>
                <a:cs typeface="Verdana"/>
              </a:rPr>
              <a:t>á</a:t>
            </a:r>
            <a:r>
              <a:rPr lang="hu-HU" sz="2600" dirty="0" smtClean="0">
                <a:latin typeface="Verdana"/>
                <a:cs typeface="Verdana"/>
              </a:rPr>
              <a:t>ci</a:t>
            </a:r>
            <a:r>
              <a:rPr lang="hu-HU" sz="2600" spc="5" dirty="0" smtClean="0">
                <a:latin typeface="Verdana"/>
                <a:cs typeface="Verdana"/>
              </a:rPr>
              <a:t>ó</a:t>
            </a:r>
            <a:r>
              <a:rPr lang="hu-HU" sz="2600" dirty="0" smtClean="0">
                <a:latin typeface="Verdana"/>
                <a:cs typeface="Verdana"/>
              </a:rPr>
              <a:t>s</a:t>
            </a:r>
            <a:r>
              <a:rPr lang="hu-HU" sz="2600" spc="-55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ár</a:t>
            </a:r>
            <a:r>
              <a:rPr lang="hu-HU" sz="2600" spc="-5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–</a:t>
            </a:r>
            <a:r>
              <a:rPr lang="hu-HU" sz="2600" spc="-10" dirty="0" smtClean="0">
                <a:latin typeface="Verdana"/>
                <a:cs typeface="Verdana"/>
              </a:rPr>
              <a:t> (</a:t>
            </a:r>
            <a:r>
              <a:rPr lang="hu-HU" sz="2600" dirty="0" smtClean="0">
                <a:latin typeface="Verdana"/>
                <a:cs typeface="Verdana"/>
              </a:rPr>
              <a:t>piaci)</a:t>
            </a:r>
            <a:r>
              <a:rPr lang="hu-HU" sz="2600" spc="-1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ár</a:t>
            </a:r>
            <a:endParaRPr lang="hu-HU" sz="26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3330" y="3749040"/>
            <a:ext cx="1638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P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17332" y="4321047"/>
            <a:ext cx="793115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latin typeface="Verdana"/>
                <a:cs typeface="Verdana"/>
              </a:rPr>
              <a:t>p(Q)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81725" y="3524250"/>
            <a:ext cx="12700" cy="2162175"/>
          </a:xfrm>
          <a:custGeom>
            <a:avLst/>
            <a:gdLst/>
            <a:ahLst/>
            <a:cxnLst/>
            <a:rect l="l" t="t" r="r" b="b"/>
            <a:pathLst>
              <a:path w="12700" h="2162175">
                <a:moveTo>
                  <a:pt x="0" y="0"/>
                </a:moveTo>
                <a:lnTo>
                  <a:pt x="12700" y="21621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59500" y="5689600"/>
            <a:ext cx="2403475" cy="0"/>
          </a:xfrm>
          <a:custGeom>
            <a:avLst/>
            <a:gdLst/>
            <a:ahLst/>
            <a:cxnLst/>
            <a:rect l="l" t="t" r="r" b="b"/>
            <a:pathLst>
              <a:path w="2403475">
                <a:moveTo>
                  <a:pt x="0" y="0"/>
                </a:moveTo>
                <a:lnTo>
                  <a:pt x="24034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69025" y="3851275"/>
            <a:ext cx="1954530" cy="1816100"/>
          </a:xfrm>
          <a:custGeom>
            <a:avLst/>
            <a:gdLst/>
            <a:ahLst/>
            <a:cxnLst/>
            <a:rect l="l" t="t" r="r" b="b"/>
            <a:pathLst>
              <a:path w="1954529" h="1816100">
                <a:moveTo>
                  <a:pt x="0" y="0"/>
                </a:moveTo>
                <a:lnTo>
                  <a:pt x="1954276" y="18161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85051" y="4572000"/>
            <a:ext cx="14604" cy="1056005"/>
          </a:xfrm>
          <a:custGeom>
            <a:avLst/>
            <a:gdLst/>
            <a:ahLst/>
            <a:cxnLst/>
            <a:rect l="l" t="t" r="r" b="b"/>
            <a:pathLst>
              <a:path w="14604" h="1056004">
                <a:moveTo>
                  <a:pt x="14224" y="0"/>
                </a:moveTo>
                <a:lnTo>
                  <a:pt x="0" y="1055687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48348" y="4556125"/>
            <a:ext cx="517525" cy="76200"/>
          </a:xfrm>
          <a:custGeom>
            <a:avLst/>
            <a:gdLst/>
            <a:ahLst/>
            <a:cxnLst/>
            <a:rect l="l" t="t" r="r" b="b"/>
            <a:pathLst>
              <a:path w="517525" h="76200">
                <a:moveTo>
                  <a:pt x="441325" y="0"/>
                </a:moveTo>
                <a:lnTo>
                  <a:pt x="441325" y="76200"/>
                </a:lnTo>
                <a:lnTo>
                  <a:pt x="504825" y="44450"/>
                </a:lnTo>
                <a:lnTo>
                  <a:pt x="454025" y="44450"/>
                </a:lnTo>
                <a:lnTo>
                  <a:pt x="454025" y="31750"/>
                </a:lnTo>
                <a:lnTo>
                  <a:pt x="504825" y="31750"/>
                </a:lnTo>
                <a:lnTo>
                  <a:pt x="441325" y="0"/>
                </a:lnTo>
                <a:close/>
              </a:path>
              <a:path w="517525" h="76200">
                <a:moveTo>
                  <a:pt x="44132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41325" y="44450"/>
                </a:lnTo>
                <a:lnTo>
                  <a:pt x="441325" y="31750"/>
                </a:lnTo>
                <a:close/>
              </a:path>
              <a:path w="517525" h="76200">
                <a:moveTo>
                  <a:pt x="504825" y="31750"/>
                </a:moveTo>
                <a:lnTo>
                  <a:pt x="454025" y="31750"/>
                </a:lnTo>
                <a:lnTo>
                  <a:pt x="454025" y="44450"/>
                </a:lnTo>
                <a:lnTo>
                  <a:pt x="504825" y="44450"/>
                </a:lnTo>
                <a:lnTo>
                  <a:pt x="517525" y="38100"/>
                </a:lnTo>
                <a:lnTo>
                  <a:pt x="5048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11975" y="4664075"/>
            <a:ext cx="76200" cy="979805"/>
          </a:xfrm>
          <a:custGeom>
            <a:avLst/>
            <a:gdLst/>
            <a:ahLst/>
            <a:cxnLst/>
            <a:rect l="l" t="t" r="r" b="b"/>
            <a:pathLst>
              <a:path w="76200" h="979804">
                <a:moveTo>
                  <a:pt x="44450" y="63500"/>
                </a:moveTo>
                <a:lnTo>
                  <a:pt x="31750" y="63500"/>
                </a:lnTo>
                <a:lnTo>
                  <a:pt x="31750" y="979487"/>
                </a:lnTo>
                <a:lnTo>
                  <a:pt x="44450" y="979487"/>
                </a:lnTo>
                <a:lnTo>
                  <a:pt x="44450" y="63500"/>
                </a:lnTo>
                <a:close/>
              </a:path>
              <a:path w="76200" h="97980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79804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0700" y="449732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2666" y="24092"/>
                </a:lnTo>
                <a:lnTo>
                  <a:pt x="0" y="38100"/>
                </a:lnTo>
                <a:lnTo>
                  <a:pt x="164" y="41674"/>
                </a:lnTo>
                <a:lnTo>
                  <a:pt x="4054" y="55252"/>
                </a:lnTo>
                <a:lnTo>
                  <a:pt x="12351" y="66211"/>
                </a:lnTo>
                <a:lnTo>
                  <a:pt x="24039" y="73533"/>
                </a:lnTo>
                <a:lnTo>
                  <a:pt x="38100" y="76200"/>
                </a:lnTo>
                <a:lnTo>
                  <a:pt x="41674" y="76035"/>
                </a:lnTo>
                <a:lnTo>
                  <a:pt x="55252" y="72145"/>
                </a:lnTo>
                <a:lnTo>
                  <a:pt x="66211" y="63848"/>
                </a:lnTo>
                <a:lnTo>
                  <a:pt x="73533" y="52160"/>
                </a:lnTo>
                <a:lnTo>
                  <a:pt x="76200" y="38100"/>
                </a:lnTo>
                <a:lnTo>
                  <a:pt x="76035" y="34544"/>
                </a:lnTo>
                <a:lnTo>
                  <a:pt x="72145" y="21002"/>
                </a:lnTo>
                <a:lnTo>
                  <a:pt x="63848" y="10033"/>
                </a:lnTo>
                <a:lnTo>
                  <a:pt x="52160" y="268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70700" y="449732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38100"/>
                </a:moveTo>
                <a:lnTo>
                  <a:pt x="20947" y="4077"/>
                </a:lnTo>
                <a:lnTo>
                  <a:pt x="38100" y="0"/>
                </a:lnTo>
                <a:lnTo>
                  <a:pt x="52160" y="2682"/>
                </a:lnTo>
                <a:lnTo>
                  <a:pt x="63848" y="10033"/>
                </a:lnTo>
                <a:lnTo>
                  <a:pt x="72145" y="21002"/>
                </a:lnTo>
                <a:lnTo>
                  <a:pt x="76035" y="34544"/>
                </a:lnTo>
                <a:lnTo>
                  <a:pt x="76200" y="38100"/>
                </a:lnTo>
                <a:lnTo>
                  <a:pt x="73533" y="52160"/>
                </a:lnTo>
                <a:lnTo>
                  <a:pt x="66211" y="63848"/>
                </a:lnTo>
                <a:lnTo>
                  <a:pt x="55252" y="72145"/>
                </a:lnTo>
                <a:lnTo>
                  <a:pt x="41674" y="76035"/>
                </a:lnTo>
                <a:lnTo>
                  <a:pt x="38100" y="76200"/>
                </a:lnTo>
                <a:lnTo>
                  <a:pt x="24039" y="73533"/>
                </a:lnTo>
                <a:lnTo>
                  <a:pt x="12351" y="66211"/>
                </a:lnTo>
                <a:lnTo>
                  <a:pt x="4054" y="55252"/>
                </a:lnTo>
                <a:lnTo>
                  <a:pt x="164" y="41674"/>
                </a:lnTo>
                <a:lnTo>
                  <a:pt x="0" y="38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8232" y="4551298"/>
            <a:ext cx="877569" cy="814705"/>
          </a:xfrm>
          <a:custGeom>
            <a:avLst/>
            <a:gdLst/>
            <a:ahLst/>
            <a:cxnLst/>
            <a:rect l="l" t="t" r="r" b="b"/>
            <a:pathLst>
              <a:path w="877570" h="814704">
                <a:moveTo>
                  <a:pt x="817267" y="47183"/>
                </a:moveTo>
                <a:lnTo>
                  <a:pt x="0" y="805053"/>
                </a:lnTo>
                <a:lnTo>
                  <a:pt x="8635" y="814323"/>
                </a:lnTo>
                <a:lnTo>
                  <a:pt x="825882" y="56474"/>
                </a:lnTo>
                <a:lnTo>
                  <a:pt x="817267" y="47183"/>
                </a:lnTo>
                <a:close/>
              </a:path>
              <a:path w="877570" h="814704">
                <a:moveTo>
                  <a:pt x="862934" y="38607"/>
                </a:moveTo>
                <a:lnTo>
                  <a:pt x="826515" y="38607"/>
                </a:lnTo>
                <a:lnTo>
                  <a:pt x="835151" y="47878"/>
                </a:lnTo>
                <a:lnTo>
                  <a:pt x="825882" y="56474"/>
                </a:lnTo>
                <a:lnTo>
                  <a:pt x="847470" y="79756"/>
                </a:lnTo>
                <a:lnTo>
                  <a:pt x="862934" y="38607"/>
                </a:lnTo>
                <a:close/>
              </a:path>
              <a:path w="877570" h="814704">
                <a:moveTo>
                  <a:pt x="826515" y="38607"/>
                </a:moveTo>
                <a:lnTo>
                  <a:pt x="817267" y="47183"/>
                </a:lnTo>
                <a:lnTo>
                  <a:pt x="825882" y="56474"/>
                </a:lnTo>
                <a:lnTo>
                  <a:pt x="835151" y="47878"/>
                </a:lnTo>
                <a:lnTo>
                  <a:pt x="826515" y="38607"/>
                </a:lnTo>
                <a:close/>
              </a:path>
              <a:path w="877570" h="814704">
                <a:moveTo>
                  <a:pt x="877442" y="0"/>
                </a:moveTo>
                <a:lnTo>
                  <a:pt x="795654" y="23875"/>
                </a:lnTo>
                <a:lnTo>
                  <a:pt x="817267" y="47183"/>
                </a:lnTo>
                <a:lnTo>
                  <a:pt x="826515" y="38607"/>
                </a:lnTo>
                <a:lnTo>
                  <a:pt x="862934" y="38607"/>
                </a:lnTo>
                <a:lnTo>
                  <a:pt x="8774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176386" y="5785713"/>
            <a:ext cx="2057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59577" y="4348860"/>
            <a:ext cx="118745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8315" algn="l"/>
                <a:tab pos="1174115" algn="l"/>
              </a:tabLst>
            </a:pPr>
            <a:r>
              <a:rPr sz="1800" spc="-25" dirty="0">
                <a:latin typeface="Verdana"/>
                <a:cs typeface="Verdana"/>
              </a:rPr>
              <a:t>P</a:t>
            </a:r>
            <a:r>
              <a:rPr sz="1800" spc="-15" dirty="0">
                <a:latin typeface="Verdana"/>
                <a:cs typeface="Verdana"/>
              </a:rPr>
              <a:t>*</a:t>
            </a:r>
            <a:r>
              <a:rPr sz="1800" dirty="0">
                <a:latin typeface="Verdana"/>
                <a:cs typeface="Verdana"/>
              </a:rPr>
              <a:t>	</a:t>
            </a:r>
            <a:r>
              <a:rPr sz="1800" u="dash" spc="-10" dirty="0">
                <a:latin typeface="Verdana"/>
                <a:cs typeface="Verdana"/>
              </a:rPr>
              <a:t> </a:t>
            </a:r>
            <a:r>
              <a:rPr sz="1800" u="dash" dirty="0">
                <a:latin typeface="Verdana"/>
                <a:cs typeface="Verdana"/>
              </a:rPr>
              <a:t>	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37629" y="5774740"/>
            <a:ext cx="35115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Q*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96076" y="3832225"/>
            <a:ext cx="738505" cy="739775"/>
          </a:xfrm>
          <a:custGeom>
            <a:avLst/>
            <a:gdLst/>
            <a:ahLst/>
            <a:cxnLst/>
            <a:rect l="l" t="t" r="r" b="b"/>
            <a:pathLst>
              <a:path w="738504" h="739775">
                <a:moveTo>
                  <a:pt x="0" y="0"/>
                </a:moveTo>
                <a:lnTo>
                  <a:pt x="0" y="739775"/>
                </a:lnTo>
                <a:lnTo>
                  <a:pt x="738124" y="739775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96076" y="3832225"/>
            <a:ext cx="738505" cy="739775"/>
          </a:xfrm>
          <a:custGeom>
            <a:avLst/>
            <a:gdLst/>
            <a:ahLst/>
            <a:cxnLst/>
            <a:rect l="l" t="t" r="r" b="b"/>
            <a:pathLst>
              <a:path w="738504" h="739775">
                <a:moveTo>
                  <a:pt x="0" y="739775"/>
                </a:moveTo>
                <a:lnTo>
                  <a:pt x="0" y="0"/>
                </a:lnTo>
                <a:lnTo>
                  <a:pt x="738124" y="739775"/>
                </a:lnTo>
                <a:lnTo>
                  <a:pt x="0" y="739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2"/>
            <a:ext cx="8033208" cy="1046441"/>
          </a:xfrm>
        </p:spPr>
        <p:txBody>
          <a:bodyPr/>
          <a:lstStyle/>
          <a:p>
            <a:r>
              <a:rPr lang="hu-HU" dirty="0" smtClean="0"/>
              <a:t>Az egyéni keresleti görbe levezetése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53592" y="1421344"/>
                <a:ext cx="7852663" cy="4636847"/>
              </a:xfrm>
            </p:spPr>
            <p:txBody>
              <a:bodyPr/>
              <a:lstStyle/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 smtClean="0"/>
                  <a:t>Példa egyéni keresleti görbe levezetése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 smtClean="0"/>
                  <a:t>Legyen U=XY a hasznossági függvény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/>
                  <a:t>m</a:t>
                </a:r>
                <a:r>
                  <a:rPr lang="hu-HU" sz="2800" dirty="0" smtClean="0"/>
                  <a:t> =1000 legyen a jövedelem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 é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m:rPr>
                        <m:sty m:val="p"/>
                      </m:rPr>
                      <a:rPr lang="hu-HU" sz="2800" b="0" i="0" smtClean="0">
                        <a:latin typeface="Cambria Math" panose="02040503050406030204" pitchFamily="18" charset="0"/>
                      </a:rPr>
                      <m:t>az</m:t>
                    </m:r>
                    <m:r>
                      <a:rPr lang="hu-HU" sz="2800" b="0" i="0" smtClean="0">
                        <a:latin typeface="Cambria Math" panose="02040503050406030204" pitchFamily="18" charset="0"/>
                      </a:rPr>
                      <m:t> á</m:t>
                    </m:r>
                    <m:r>
                      <m:rPr>
                        <m:sty m:val="p"/>
                      </m:rPr>
                      <a:rPr lang="hu-HU" sz="2800" b="0" i="0" smtClean="0">
                        <a:latin typeface="Cambria Math" panose="02040503050406030204" pitchFamily="18" charset="0"/>
                      </a:rPr>
                      <m:t>rak</m:t>
                    </m:r>
                    <m:r>
                      <a:rPr lang="hu-HU" sz="28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hu-HU" sz="2800" dirty="0" smtClean="0"/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 smtClean="0"/>
                  <a:t>Keressük az 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hu-HU" sz="2800" dirty="0" smtClean="0"/>
                  <a:t>) függvényt 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 smtClean="0"/>
                  <a:t>1000=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hu-HU" sz="2800" dirty="0" smtClean="0"/>
                  <a:t>X+20Y, ebből Y=50 -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hu-HU" sz="2800" dirty="0" smtClean="0"/>
                  <a:t> a korlátozó feltétel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 smtClean="0"/>
                  <a:t>U=50x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sSup>
                          <m:sSupPr>
                            <m:ctrlPr>
                              <a:rPr lang="hu-HU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hu-HU" sz="2800" dirty="0" smtClean="0"/>
                  <a:t>, U’=50 -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hu-HU" sz="2800" dirty="0" smtClean="0"/>
                  <a:t>=0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hu-HU" sz="2800" dirty="0" smtClean="0"/>
                  <a:t>Az egyéni keresleti görbe: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sSub>
                          <m:sSubPr>
                            <m:ctrlP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</m:den>
                    </m:f>
                  </m:oMath>
                </a14:m>
                <a:endParaRPr lang="hu-HU" sz="3200" b="1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53592" y="1421344"/>
                <a:ext cx="7852663" cy="4636847"/>
              </a:xfrm>
              <a:blipFill rotWithShape="0">
                <a:blip r:embed="rId2"/>
                <a:stretch>
                  <a:fillRect l="-2484" t="-23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299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984885"/>
          </a:xfrm>
        </p:spPr>
        <p:txBody>
          <a:bodyPr/>
          <a:lstStyle/>
          <a:p>
            <a:r>
              <a:rPr lang="hu-HU" sz="3200" dirty="0" smtClean="0"/>
              <a:t>A piaci keresleti görbe az egyéni keresleti görbék horizontális összege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53592" y="1421344"/>
            <a:ext cx="7852663" cy="4185761"/>
          </a:xfrm>
        </p:spPr>
        <p:txBody>
          <a:bodyPr/>
          <a:lstStyle/>
          <a:p>
            <a:r>
              <a:rPr lang="hu-HU" sz="2800" dirty="0" smtClean="0"/>
              <a:t>Legyen két fogyasztó esetén p=160 -2q az egyik és a p =145 – q a másik fogyasztó inverz keresleti görbéje.</a:t>
            </a:r>
          </a:p>
          <a:p>
            <a:r>
              <a:rPr lang="hu-HU" sz="2800" dirty="0" smtClean="0"/>
              <a:t>Ekkor a keresleti görbék:</a:t>
            </a:r>
          </a:p>
          <a:p>
            <a:r>
              <a:rPr lang="hu-HU" sz="3200" dirty="0" smtClean="0"/>
              <a:t>q=80 – 0,5p</a:t>
            </a:r>
          </a:p>
          <a:p>
            <a:r>
              <a:rPr lang="hu-HU" sz="3200" dirty="0" smtClean="0"/>
              <a:t>q=145 – p</a:t>
            </a:r>
          </a:p>
          <a:p>
            <a:r>
              <a:rPr lang="hu-HU" sz="3200" dirty="0" smtClean="0"/>
              <a:t>Q=225 -1,5P </a:t>
            </a:r>
          </a:p>
          <a:p>
            <a:r>
              <a:rPr lang="hu-HU" sz="3200" dirty="0" smtClean="0"/>
              <a:t>Inverz alakban: P=150- 2/3Q</a:t>
            </a:r>
          </a:p>
          <a:p>
            <a:r>
              <a:rPr lang="hu-HU" sz="3200" dirty="0" smtClean="0"/>
              <a:t>Ha P</a:t>
            </a:r>
            <a:r>
              <a:rPr lang="hu-H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&lt;145, és P=160- 2Q ha P≥145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962840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2"/>
          <p:cNvCxnSpPr/>
          <p:nvPr/>
        </p:nvCxnSpPr>
        <p:spPr>
          <a:xfrm>
            <a:off x="2209800" y="2286000"/>
            <a:ext cx="16002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2209800" y="10668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2209800" y="4724400"/>
            <a:ext cx="5638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209800" y="3048000"/>
            <a:ext cx="22860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209800" y="2286000"/>
            <a:ext cx="518253" cy="7619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728053" y="3048000"/>
            <a:ext cx="3743898" cy="1600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1752600" y="10668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P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7848600" y="4829034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Q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520164" y="286333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145</a:t>
            </a:r>
            <a:endParaRPr lang="hu-HU" sz="24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2203590" y="3048000"/>
            <a:ext cx="52951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62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2044" rIns="0" bIns="0" rtlCol="0">
            <a:spAutoFit/>
          </a:bodyPr>
          <a:lstStyle/>
          <a:p>
            <a:pPr marL="223520">
              <a:lnSpc>
                <a:spcPct val="100000"/>
              </a:lnSpc>
            </a:pPr>
            <a:r>
              <a:rPr sz="3600" dirty="0"/>
              <a:t>A</a:t>
            </a:r>
            <a:r>
              <a:rPr sz="3600" spc="-25" dirty="0"/>
              <a:t> </a:t>
            </a:r>
            <a:r>
              <a:rPr sz="3600" dirty="0"/>
              <a:t>pia</a:t>
            </a:r>
            <a:r>
              <a:rPr sz="3600" spc="-15" dirty="0"/>
              <a:t>c</a:t>
            </a:r>
            <a:r>
              <a:rPr sz="3600" dirty="0"/>
              <a:t>i kereslet</a:t>
            </a:r>
            <a:r>
              <a:rPr sz="3600" spc="-15" dirty="0"/>
              <a:t> </a:t>
            </a:r>
            <a:r>
              <a:rPr sz="3600" dirty="0"/>
              <a:t>és tényezői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5668" y="1798066"/>
            <a:ext cx="6565265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6350" indent="-469265">
              <a:lnSpc>
                <a:spcPts val="206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1900" spc="-15" dirty="0">
                <a:latin typeface="Verdana"/>
                <a:cs typeface="Verdana"/>
              </a:rPr>
              <a:t>Ár </a:t>
            </a:r>
            <a:r>
              <a:rPr sz="1900" spc="-10" dirty="0">
                <a:latin typeface="Verdana"/>
                <a:cs typeface="Verdana"/>
              </a:rPr>
              <a:t>(p)</a:t>
            </a:r>
            <a:r>
              <a:rPr sz="1900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vál</a:t>
            </a:r>
            <a:r>
              <a:rPr sz="1900" spc="-20" dirty="0">
                <a:latin typeface="Verdana"/>
                <a:cs typeface="Verdana"/>
              </a:rPr>
              <a:t>t</a:t>
            </a:r>
            <a:r>
              <a:rPr sz="1900" spc="-15" dirty="0">
                <a:latin typeface="Verdana"/>
                <a:cs typeface="Verdana"/>
              </a:rPr>
              <a:t>ozása</a:t>
            </a:r>
            <a:r>
              <a:rPr sz="1900" spc="5" dirty="0">
                <a:latin typeface="Verdana"/>
                <a:cs typeface="Verdana"/>
              </a:rPr>
              <a:t> </a:t>
            </a:r>
            <a:r>
              <a:rPr sz="1900" spc="-20" dirty="0">
                <a:latin typeface="Symbol"/>
                <a:cs typeface="Symbol"/>
              </a:rPr>
              <a:t></a:t>
            </a:r>
            <a:r>
              <a:rPr sz="1900" spc="19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Verdana"/>
                <a:cs typeface="Verdana"/>
              </a:rPr>
              <a:t>kere</a:t>
            </a:r>
            <a:r>
              <a:rPr sz="1900" spc="-20" dirty="0">
                <a:latin typeface="Verdana"/>
                <a:cs typeface="Verdana"/>
              </a:rPr>
              <a:t>s</a:t>
            </a:r>
            <a:r>
              <a:rPr sz="1900" spc="-10" dirty="0">
                <a:latin typeface="Verdana"/>
                <a:cs typeface="Verdana"/>
              </a:rPr>
              <a:t>ett</a:t>
            </a:r>
            <a:r>
              <a:rPr sz="1900" spc="25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mennyi</a:t>
            </a:r>
            <a:r>
              <a:rPr sz="1900" spc="-20" dirty="0">
                <a:latin typeface="Verdana"/>
                <a:cs typeface="Verdana"/>
              </a:rPr>
              <a:t>s</a:t>
            </a:r>
            <a:r>
              <a:rPr sz="1900" spc="-15" dirty="0">
                <a:latin typeface="Verdana"/>
                <a:cs typeface="Verdana"/>
              </a:rPr>
              <a:t>ég</a:t>
            </a:r>
            <a:r>
              <a:rPr sz="1900" spc="25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vál</a:t>
            </a:r>
            <a:r>
              <a:rPr sz="1900" spc="-20" dirty="0">
                <a:latin typeface="Verdana"/>
                <a:cs typeface="Verdana"/>
              </a:rPr>
              <a:t>t</a:t>
            </a:r>
            <a:r>
              <a:rPr sz="1900" spc="-15" dirty="0">
                <a:latin typeface="Verdana"/>
                <a:cs typeface="Verdana"/>
              </a:rPr>
              <a:t>ozása: elmoz</a:t>
            </a:r>
            <a:r>
              <a:rPr sz="1900" spc="-25" dirty="0">
                <a:latin typeface="Verdana"/>
                <a:cs typeface="Verdana"/>
              </a:rPr>
              <a:t>d</a:t>
            </a:r>
            <a:r>
              <a:rPr sz="1900" spc="-10" dirty="0">
                <a:latin typeface="Verdana"/>
                <a:cs typeface="Verdana"/>
              </a:rPr>
              <a:t>ulás</a:t>
            </a:r>
            <a:r>
              <a:rPr sz="1900" spc="15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a</a:t>
            </a:r>
            <a:r>
              <a:rPr sz="1900" spc="-10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kere</a:t>
            </a:r>
            <a:r>
              <a:rPr sz="1900" spc="-20" dirty="0">
                <a:latin typeface="Verdana"/>
                <a:cs typeface="Verdana"/>
              </a:rPr>
              <a:t>s</a:t>
            </a:r>
            <a:r>
              <a:rPr sz="1900" spc="-10" dirty="0">
                <a:latin typeface="Verdana"/>
                <a:cs typeface="Verdana"/>
              </a:rPr>
              <a:t>leti</a:t>
            </a:r>
            <a:r>
              <a:rPr sz="1900" spc="35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gö</a:t>
            </a:r>
            <a:r>
              <a:rPr sz="1900" spc="-20" dirty="0">
                <a:latin typeface="Verdana"/>
                <a:cs typeface="Verdana"/>
              </a:rPr>
              <a:t>r</a:t>
            </a:r>
            <a:r>
              <a:rPr sz="1900" spc="-15" dirty="0">
                <a:latin typeface="Verdana"/>
                <a:cs typeface="Verdana"/>
              </a:rPr>
              <a:t>b</a:t>
            </a:r>
            <a:r>
              <a:rPr sz="1900" spc="-25" dirty="0">
                <a:latin typeface="Verdana"/>
                <a:cs typeface="Verdana"/>
              </a:rPr>
              <a:t>é</a:t>
            </a:r>
            <a:r>
              <a:rPr sz="1900" spc="-15" dirty="0">
                <a:latin typeface="Verdana"/>
                <a:cs typeface="Verdana"/>
              </a:rPr>
              <a:t>n</a:t>
            </a:r>
            <a:endParaRPr sz="19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19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1900" spc="-25" dirty="0">
                <a:latin typeface="Verdana"/>
                <a:cs typeface="Verdana"/>
              </a:rPr>
              <a:t>K</a:t>
            </a:r>
            <a:r>
              <a:rPr sz="1900" spc="-15" dirty="0">
                <a:latin typeface="Verdana"/>
                <a:cs typeface="Verdana"/>
              </a:rPr>
              <a:t>e</a:t>
            </a:r>
            <a:r>
              <a:rPr sz="1900" spc="-20" dirty="0">
                <a:latin typeface="Verdana"/>
                <a:cs typeface="Verdana"/>
              </a:rPr>
              <a:t>r</a:t>
            </a:r>
            <a:r>
              <a:rPr sz="1900" spc="-15" dirty="0">
                <a:latin typeface="Verdana"/>
                <a:cs typeface="Verdana"/>
              </a:rPr>
              <a:t>e</a:t>
            </a:r>
            <a:r>
              <a:rPr sz="1900" spc="-20" dirty="0">
                <a:latin typeface="Verdana"/>
                <a:cs typeface="Verdana"/>
              </a:rPr>
              <a:t>s</a:t>
            </a:r>
            <a:r>
              <a:rPr sz="1900" spc="-10" dirty="0">
                <a:latin typeface="Verdana"/>
                <a:cs typeface="Verdana"/>
              </a:rPr>
              <a:t>let</a:t>
            </a:r>
            <a:r>
              <a:rPr sz="1900" spc="25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vál</a:t>
            </a:r>
            <a:r>
              <a:rPr sz="1900" spc="-20" dirty="0">
                <a:latin typeface="Verdana"/>
                <a:cs typeface="Verdana"/>
              </a:rPr>
              <a:t>t</a:t>
            </a:r>
            <a:r>
              <a:rPr sz="1900" spc="-15" dirty="0">
                <a:latin typeface="Verdana"/>
                <a:cs typeface="Verdana"/>
              </a:rPr>
              <a:t>ozása:</a:t>
            </a:r>
            <a:r>
              <a:rPr sz="1900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kere</a:t>
            </a:r>
            <a:r>
              <a:rPr sz="1900" spc="-20" dirty="0">
                <a:latin typeface="Verdana"/>
                <a:cs typeface="Verdana"/>
              </a:rPr>
              <a:t>s</a:t>
            </a:r>
            <a:r>
              <a:rPr sz="1900" spc="-10" dirty="0">
                <a:latin typeface="Verdana"/>
                <a:cs typeface="Verdana"/>
              </a:rPr>
              <a:t>leti</a:t>
            </a:r>
            <a:r>
              <a:rPr sz="1900" spc="30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gö</a:t>
            </a:r>
            <a:r>
              <a:rPr sz="1900" spc="-20" dirty="0">
                <a:latin typeface="Verdana"/>
                <a:cs typeface="Verdana"/>
              </a:rPr>
              <a:t>r</a:t>
            </a:r>
            <a:r>
              <a:rPr sz="1900" spc="-15" dirty="0">
                <a:latin typeface="Verdana"/>
                <a:cs typeface="Verdana"/>
              </a:rPr>
              <a:t>be</a:t>
            </a:r>
            <a:r>
              <a:rPr sz="1900" spc="25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el</a:t>
            </a:r>
            <a:r>
              <a:rPr sz="1900" spc="-20" dirty="0">
                <a:latin typeface="Verdana"/>
                <a:cs typeface="Verdana"/>
              </a:rPr>
              <a:t>t</a:t>
            </a:r>
            <a:r>
              <a:rPr sz="1900" spc="-10" dirty="0">
                <a:latin typeface="Verdana"/>
                <a:cs typeface="Verdana"/>
              </a:rPr>
              <a:t>oló</a:t>
            </a:r>
            <a:r>
              <a:rPr sz="1900" spc="-25" dirty="0">
                <a:latin typeface="Verdana"/>
                <a:cs typeface="Verdana"/>
              </a:rPr>
              <a:t>d</a:t>
            </a:r>
            <a:r>
              <a:rPr sz="1900" spc="-15" dirty="0">
                <a:latin typeface="Verdana"/>
                <a:cs typeface="Verdana"/>
              </a:rPr>
              <a:t>ása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2666619"/>
            <a:ext cx="5691505" cy="311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indent="-436880">
              <a:lnSpc>
                <a:spcPct val="100000"/>
              </a:lnSpc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ö</a:t>
            </a:r>
            <a:r>
              <a:rPr sz="2000" dirty="0">
                <a:latin typeface="Verdana"/>
                <a:cs typeface="Verdana"/>
              </a:rPr>
              <a:t>ved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m (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) vá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tozás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451484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latin typeface="Verdana"/>
                <a:cs typeface="Verdana"/>
              </a:rPr>
              <a:t>nor</a:t>
            </a:r>
            <a:r>
              <a:rPr sz="2000" b="1" spc="5" dirty="0">
                <a:latin typeface="Verdana"/>
                <a:cs typeface="Verdana"/>
              </a:rPr>
              <a:t>m</a:t>
            </a:r>
            <a:r>
              <a:rPr sz="2000" b="1" dirty="0">
                <a:latin typeface="Verdana"/>
                <a:cs typeface="Verdana"/>
              </a:rPr>
              <a:t>ál</a:t>
            </a:r>
            <a:r>
              <a:rPr sz="2000" b="1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inf</a:t>
            </a:r>
            <a:r>
              <a:rPr sz="2000" b="1" spc="-5" dirty="0">
                <a:latin typeface="Verdana"/>
                <a:cs typeface="Verdana"/>
              </a:rPr>
              <a:t>erio</a:t>
            </a:r>
            <a:r>
              <a:rPr sz="2000" b="1" dirty="0">
                <a:latin typeface="Verdana"/>
                <a:cs typeface="Verdana"/>
              </a:rPr>
              <a:t>r</a:t>
            </a:r>
            <a:r>
              <a:rPr sz="2000" b="1" spc="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kek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ának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tozás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451484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latin typeface="Verdana"/>
                <a:cs typeface="Verdana"/>
              </a:rPr>
              <a:t>helyet</a:t>
            </a:r>
            <a:r>
              <a:rPr sz="2000" b="1" spc="-10" dirty="0">
                <a:latin typeface="Verdana"/>
                <a:cs typeface="Verdana"/>
              </a:rPr>
              <a:t>t</a:t>
            </a:r>
            <a:r>
              <a:rPr sz="2000" b="1" dirty="0">
                <a:latin typeface="Verdana"/>
                <a:cs typeface="Verdana"/>
              </a:rPr>
              <a:t>esí</a:t>
            </a:r>
            <a:r>
              <a:rPr sz="2000" b="1" spc="-10" dirty="0">
                <a:latin typeface="Verdana"/>
                <a:cs typeface="Verdana"/>
              </a:rPr>
              <a:t>t</a:t>
            </a:r>
            <a:r>
              <a:rPr sz="2000" b="1" dirty="0">
                <a:latin typeface="Verdana"/>
                <a:cs typeface="Verdana"/>
              </a:rPr>
              <a:t>ő</a:t>
            </a:r>
            <a:r>
              <a:rPr sz="2000" b="1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kiegészí</a:t>
            </a:r>
            <a:r>
              <a:rPr sz="2000" b="1" spc="-10" dirty="0">
                <a:latin typeface="Verdana"/>
                <a:cs typeface="Verdana"/>
              </a:rPr>
              <a:t>t</a:t>
            </a:r>
            <a:r>
              <a:rPr sz="2000" b="1" dirty="0">
                <a:latin typeface="Verdana"/>
                <a:cs typeface="Verdana"/>
              </a:rPr>
              <a:t>ő</a:t>
            </a:r>
            <a:r>
              <a:rPr sz="2000" b="1" spc="-2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javak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pr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fe</a:t>
            </a:r>
            <a:r>
              <a:rPr sz="2000" spc="-10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nci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tozása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(T)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vá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ak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zások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vev</a:t>
            </a:r>
            <a:r>
              <a:rPr sz="2000" spc="-10" dirty="0">
                <a:latin typeface="Verdana"/>
                <a:cs typeface="Verdana"/>
              </a:rPr>
              <a:t>ő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szá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(n)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dő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(t)</a:t>
            </a:r>
            <a:endParaRPr sz="2000">
              <a:latin typeface="Verdana"/>
              <a:cs typeface="Verdana"/>
            </a:endParaRPr>
          </a:p>
          <a:p>
            <a:pPr marL="1370330">
              <a:lnSpc>
                <a:spcPct val="100000"/>
              </a:lnSpc>
              <a:spcBef>
                <a:spcPts val="295"/>
              </a:spcBef>
              <a:tabLst>
                <a:tab pos="1892935" algn="l"/>
              </a:tabLst>
            </a:pPr>
            <a:r>
              <a:rPr sz="2400" spc="-10" dirty="0">
                <a:latin typeface="Verdana"/>
                <a:cs typeface="Verdana"/>
              </a:rPr>
              <a:t>Q</a:t>
            </a:r>
            <a:r>
              <a:rPr sz="2400" baseline="-20833" dirty="0">
                <a:latin typeface="Verdana"/>
                <a:cs typeface="Verdana"/>
              </a:rPr>
              <a:t>i	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10" dirty="0">
                <a:latin typeface="Verdana"/>
                <a:cs typeface="Verdana"/>
              </a:rPr>
              <a:t>f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 p</a:t>
            </a:r>
            <a:r>
              <a:rPr sz="2400" spc="-22" baseline="-20833" dirty="0">
                <a:latin typeface="Verdana"/>
                <a:cs typeface="Verdana"/>
              </a:rPr>
              <a:t>1</a:t>
            </a:r>
            <a:r>
              <a:rPr sz="2400" dirty="0">
                <a:latin typeface="Verdana"/>
                <a:cs typeface="Verdana"/>
              </a:rPr>
              <a:t>, p</a:t>
            </a:r>
            <a:r>
              <a:rPr sz="2400" spc="-22" baseline="-20833" dirty="0">
                <a:latin typeface="Verdana"/>
                <a:cs typeface="Verdana"/>
              </a:rPr>
              <a:t>2</a:t>
            </a:r>
            <a:r>
              <a:rPr sz="2400" dirty="0">
                <a:latin typeface="Verdana"/>
                <a:cs typeface="Verdana"/>
              </a:rPr>
              <a:t>,…</a:t>
            </a:r>
            <a:r>
              <a:rPr sz="2400" spc="5" dirty="0">
                <a:latin typeface="Verdana"/>
                <a:cs typeface="Verdana"/>
              </a:rPr>
              <a:t>p</a:t>
            </a:r>
            <a:r>
              <a:rPr sz="2400" baseline="-20833" dirty="0">
                <a:latin typeface="Verdana"/>
                <a:cs typeface="Verdana"/>
              </a:rPr>
              <a:t>i </a:t>
            </a:r>
            <a:r>
              <a:rPr sz="2400" spc="-427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…., m, T,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8854" y="5366766"/>
            <a:ext cx="18224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Verdana"/>
                <a:cs typeface="Verdana"/>
              </a:rPr>
              <a:t>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98113" y="5356555"/>
            <a:ext cx="131889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e,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n,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t..)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993" y="533146"/>
            <a:ext cx="743140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12790" algn="l"/>
              </a:tabLst>
            </a:pPr>
            <a:r>
              <a:rPr lang="hu-HU" sz="3200" dirty="0" smtClean="0">
                <a:latin typeface="Verdana"/>
                <a:cs typeface="Verdana"/>
              </a:rPr>
              <a:t>A</a:t>
            </a:r>
            <a:r>
              <a:rPr lang="hu-HU" sz="3200" spc="-25" dirty="0" smtClean="0">
                <a:latin typeface="Verdana"/>
                <a:cs typeface="Verdana"/>
              </a:rPr>
              <a:t> </a:t>
            </a:r>
            <a:r>
              <a:rPr lang="hu-HU" sz="3200" dirty="0" smtClean="0">
                <a:latin typeface="Verdana"/>
                <a:cs typeface="Verdana"/>
              </a:rPr>
              <a:t>piaci</a:t>
            </a:r>
            <a:r>
              <a:rPr lang="hu-HU" sz="3200" spc="-15" dirty="0" smtClean="0">
                <a:latin typeface="Verdana"/>
                <a:cs typeface="Verdana"/>
              </a:rPr>
              <a:t> </a:t>
            </a:r>
            <a:r>
              <a:rPr lang="hu-HU" sz="3200" dirty="0" smtClean="0">
                <a:latin typeface="Verdana"/>
                <a:cs typeface="Verdana"/>
              </a:rPr>
              <a:t>kínálat</a:t>
            </a:r>
            <a:r>
              <a:rPr lang="hu-HU" sz="3200" spc="-10" dirty="0" smtClean="0">
                <a:latin typeface="Verdana"/>
                <a:cs typeface="Verdana"/>
              </a:rPr>
              <a:t>i görbe egyéni kínálati görbék összege</a:t>
            </a:r>
            <a:endParaRPr lang="hu-HU" sz="3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617598"/>
            <a:ext cx="7678420" cy="1628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ts val="259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PIA</a:t>
            </a:r>
            <a:r>
              <a:rPr sz="2400" spc="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dirty="0" smtClean="0">
                <a:latin typeface="Verdana"/>
                <a:cs typeface="Verdana"/>
              </a:rPr>
              <a:t>KÍN</a:t>
            </a:r>
            <a:r>
              <a:rPr sz="2400" spc="5" dirty="0" smtClean="0">
                <a:latin typeface="Verdana"/>
                <a:cs typeface="Verdana"/>
              </a:rPr>
              <a:t>Á</a:t>
            </a:r>
            <a:r>
              <a:rPr sz="2400" dirty="0" smtClean="0">
                <a:latin typeface="Verdana"/>
                <a:cs typeface="Verdana"/>
              </a:rPr>
              <a:t>LAT</a:t>
            </a:r>
            <a:r>
              <a:rPr lang="hu-HU" sz="2400" dirty="0" smtClean="0">
                <a:latin typeface="Verdana"/>
                <a:cs typeface="Verdana"/>
              </a:rPr>
              <a:t>I GÖRBE</a:t>
            </a:r>
            <a:r>
              <a:rPr sz="2400" dirty="0" smtClean="0">
                <a:latin typeface="Verdana"/>
                <a:cs typeface="Verdana"/>
              </a:rPr>
              <a:t>:</a:t>
            </a:r>
            <a:r>
              <a:rPr sz="2400" spc="-5" dirty="0" smtClean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a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termelők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(eladók)</a:t>
            </a:r>
          </a:p>
          <a:p>
            <a:pPr marL="481965">
              <a:lnSpc>
                <a:spcPts val="2305"/>
              </a:lnSpc>
            </a:pPr>
            <a:r>
              <a:rPr sz="2400" dirty="0">
                <a:latin typeface="Verdana"/>
                <a:cs typeface="Verdana"/>
              </a:rPr>
              <a:t>kül</a:t>
            </a:r>
            <a:r>
              <a:rPr sz="2400" spc="-10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nböző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lehets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ges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á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-1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mennyit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pesek</a:t>
            </a:r>
          </a:p>
          <a:p>
            <a:pPr marL="481965">
              <a:lnSpc>
                <a:spcPts val="2595"/>
              </a:lnSpc>
              <a:tabLst>
                <a:tab pos="2642870" algn="l"/>
              </a:tabLst>
            </a:pPr>
            <a:r>
              <a:rPr sz="2400" dirty="0">
                <a:latin typeface="Verdana"/>
                <a:cs typeface="Verdana"/>
              </a:rPr>
              <a:t>és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hajland</a:t>
            </a:r>
            <a:r>
              <a:rPr sz="2400" spc="5" dirty="0">
                <a:latin typeface="Verdana"/>
                <a:cs typeface="Verdana"/>
              </a:rPr>
              <a:t>ó</a:t>
            </a:r>
            <a:r>
              <a:rPr sz="2400" spc="-15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	termelni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(elad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i) a te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mékből</a:t>
            </a:r>
          </a:p>
          <a:p>
            <a:pPr marL="481965" marR="265430" indent="-469265">
              <a:lnSpc>
                <a:spcPts val="2300"/>
              </a:lnSpc>
              <a:spcBef>
                <a:spcPts val="56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2165985" algn="l"/>
              </a:tabLst>
            </a:pPr>
            <a:r>
              <a:rPr lang="hu-HU" sz="2400" spc="-15" dirty="0" smtClean="0">
                <a:latin typeface="Verdana"/>
                <a:cs typeface="Verdana"/>
              </a:rPr>
              <a:t>Inverze: mennyiért vinnének piacra különböző mennyiségeket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3361309"/>
            <a:ext cx="4147820" cy="2371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marR="53340" indent="-436880">
              <a:lnSpc>
                <a:spcPct val="85000"/>
              </a:lnSpc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400" dirty="0">
                <a:latin typeface="Verdana"/>
                <a:cs typeface="Verdana"/>
              </a:rPr>
              <a:t>REZ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RVÁ</a:t>
            </a:r>
            <a:r>
              <a:rPr sz="2400" spc="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IÓS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ÁR: </a:t>
            </a:r>
            <a:r>
              <a:rPr sz="2400" b="1" dirty="0">
                <a:latin typeface="Verdana"/>
                <a:cs typeface="Verdana"/>
              </a:rPr>
              <a:t>m</a:t>
            </a:r>
            <a:r>
              <a:rPr sz="2400" b="1" spc="-10" dirty="0">
                <a:latin typeface="Verdana"/>
                <a:cs typeface="Verdana"/>
              </a:rPr>
              <a:t>in</a:t>
            </a:r>
            <a:r>
              <a:rPr sz="2400" b="1" dirty="0">
                <a:latin typeface="Verdana"/>
                <a:cs typeface="Verdana"/>
              </a:rPr>
              <a:t>imál</a:t>
            </a:r>
            <a:r>
              <a:rPr sz="2400" b="1" spc="-1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s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pénzö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sz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g, </a:t>
            </a:r>
            <a:r>
              <a:rPr sz="2400" spc="-15" dirty="0">
                <a:latin typeface="Verdana"/>
                <a:cs typeface="Verdana"/>
              </a:rPr>
              <a:t>amel</a:t>
            </a:r>
            <a:r>
              <a:rPr sz="2400" spc="-20" dirty="0">
                <a:latin typeface="Verdana"/>
                <a:cs typeface="Verdana"/>
              </a:rPr>
              <a:t>y</a:t>
            </a:r>
            <a:r>
              <a:rPr sz="2400" dirty="0">
                <a:latin typeface="Verdana"/>
                <a:cs typeface="Verdana"/>
              </a:rPr>
              <a:t>é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hajlandó </a:t>
            </a:r>
            <a:r>
              <a:rPr sz="2400" dirty="0">
                <a:latin typeface="Verdana"/>
                <a:cs typeface="Verdana"/>
              </a:rPr>
              <a:t>termelni és elad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i</a:t>
            </a:r>
          </a:p>
          <a:p>
            <a:pPr marL="449580" indent="-436880">
              <a:lnSpc>
                <a:spcPts val="2665"/>
              </a:lnSpc>
              <a:spcBef>
                <a:spcPts val="62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400" dirty="0">
                <a:latin typeface="Verdana"/>
                <a:cs typeface="Verdana"/>
              </a:rPr>
              <a:t>T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RMEL</a:t>
            </a:r>
            <a:r>
              <a:rPr sz="2400" spc="-10" dirty="0">
                <a:latin typeface="Verdana"/>
                <a:cs typeface="Verdana"/>
              </a:rPr>
              <a:t>Ő</a:t>
            </a:r>
            <a:r>
              <a:rPr sz="2400" dirty="0">
                <a:latin typeface="Verdana"/>
                <a:cs typeface="Verdana"/>
              </a:rPr>
              <a:t>I TÖB</a:t>
            </a:r>
            <a:r>
              <a:rPr sz="2400" spc="-10" dirty="0">
                <a:latin typeface="Verdana"/>
                <a:cs typeface="Verdana"/>
              </a:rPr>
              <a:t>B</a:t>
            </a:r>
            <a:r>
              <a:rPr sz="2400" dirty="0">
                <a:latin typeface="Verdana"/>
                <a:cs typeface="Verdana"/>
              </a:rPr>
              <a:t>L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T:</a:t>
            </a:r>
          </a:p>
          <a:p>
            <a:pPr marL="449580">
              <a:lnSpc>
                <a:spcPts val="2665"/>
              </a:lnSpc>
            </a:pPr>
            <a:r>
              <a:rPr lang="hu-HU" sz="2400" dirty="0" smtClean="0">
                <a:latin typeface="Verdana"/>
                <a:cs typeface="Verdana"/>
              </a:rPr>
              <a:t>(p</a:t>
            </a:r>
            <a:r>
              <a:rPr sz="2400" dirty="0" err="1" smtClean="0">
                <a:latin typeface="Verdana"/>
                <a:cs typeface="Verdana"/>
              </a:rPr>
              <a:t>iaci</a:t>
            </a:r>
            <a:r>
              <a:rPr lang="hu-HU" sz="2400" dirty="0" smtClean="0">
                <a:latin typeface="Verdana"/>
                <a:cs typeface="Verdana"/>
              </a:rPr>
              <a:t>)</a:t>
            </a:r>
            <a:r>
              <a:rPr sz="2400" dirty="0" smtClean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r – r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ze</a:t>
            </a:r>
            <a:r>
              <a:rPr sz="2400" spc="-15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v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ci</a:t>
            </a:r>
            <a:r>
              <a:rPr sz="2400" spc="-10" dirty="0">
                <a:latin typeface="Verdana"/>
                <a:cs typeface="Verdana"/>
              </a:rPr>
              <a:t>ó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ár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24599" y="5405755"/>
            <a:ext cx="914401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ts val="2160"/>
              </a:lnSpc>
            </a:pPr>
            <a:r>
              <a:rPr sz="2000" spc="-5" dirty="0">
                <a:latin typeface="Verdana"/>
                <a:cs typeface="Verdana"/>
              </a:rPr>
              <a:t>Q</a:t>
            </a:r>
            <a:r>
              <a:rPr sz="2000" spc="-5" dirty="0" smtClean="0">
                <a:latin typeface="Verdana"/>
                <a:cs typeface="Verdana"/>
              </a:rPr>
              <a:t>*</a:t>
            </a:r>
            <a:r>
              <a:rPr lang="hu-HU" sz="2000" spc="-5" dirty="0">
                <a:latin typeface="Verdana"/>
                <a:cs typeface="Verdana"/>
              </a:rPr>
              <a:t> </a:t>
            </a:r>
            <a:r>
              <a:rPr lang="hu-HU" sz="2000" spc="-5" dirty="0" smtClean="0">
                <a:latin typeface="Verdana"/>
                <a:cs typeface="Verdana"/>
              </a:rPr>
              <a:t> 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67501" y="3263900"/>
            <a:ext cx="0" cy="2078355"/>
          </a:xfrm>
          <a:custGeom>
            <a:avLst/>
            <a:gdLst/>
            <a:ahLst/>
            <a:cxnLst/>
            <a:rect l="l" t="t" r="r" b="b"/>
            <a:pathLst>
              <a:path h="2078354">
                <a:moveTo>
                  <a:pt x="0" y="0"/>
                </a:moveTo>
                <a:lnTo>
                  <a:pt x="0" y="207810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67501" y="5353050"/>
            <a:ext cx="2295525" cy="17780"/>
          </a:xfrm>
          <a:custGeom>
            <a:avLst/>
            <a:gdLst/>
            <a:ahLst/>
            <a:cxnLst/>
            <a:rect l="l" t="t" r="r" b="b"/>
            <a:pathLst>
              <a:path w="2295525" h="17779">
                <a:moveTo>
                  <a:pt x="0" y="17525"/>
                </a:moveTo>
                <a:lnTo>
                  <a:pt x="22955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21400" y="3586226"/>
            <a:ext cx="1898650" cy="1447800"/>
          </a:xfrm>
          <a:custGeom>
            <a:avLst/>
            <a:gdLst/>
            <a:ahLst/>
            <a:cxnLst/>
            <a:rect l="l" t="t" r="r" b="b"/>
            <a:pathLst>
              <a:path w="1898650" h="1447800">
                <a:moveTo>
                  <a:pt x="0" y="1447673"/>
                </a:moveTo>
                <a:lnTo>
                  <a:pt x="1898650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51626" y="4305300"/>
            <a:ext cx="831850" cy="0"/>
          </a:xfrm>
          <a:custGeom>
            <a:avLst/>
            <a:gdLst/>
            <a:ahLst/>
            <a:cxnLst/>
            <a:rect l="l" t="t" r="r" b="b"/>
            <a:pathLst>
              <a:path w="831850">
                <a:moveTo>
                  <a:pt x="0" y="0"/>
                </a:moveTo>
                <a:lnTo>
                  <a:pt x="83185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48195" y="4321175"/>
            <a:ext cx="1905" cy="996950"/>
          </a:xfrm>
          <a:custGeom>
            <a:avLst/>
            <a:gdLst/>
            <a:ahLst/>
            <a:cxnLst/>
            <a:rect l="l" t="t" r="r" b="b"/>
            <a:pathLst>
              <a:path w="1904" h="996950">
                <a:moveTo>
                  <a:pt x="0" y="0"/>
                </a:moveTo>
                <a:lnTo>
                  <a:pt x="1524" y="99695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86248" y="4518786"/>
            <a:ext cx="1243330" cy="361315"/>
          </a:xfrm>
          <a:custGeom>
            <a:avLst/>
            <a:gdLst/>
            <a:ahLst/>
            <a:cxnLst/>
            <a:rect l="l" t="t" r="r" b="b"/>
            <a:pathLst>
              <a:path w="1243329" h="361314">
                <a:moveTo>
                  <a:pt x="1167869" y="30632"/>
                </a:moveTo>
                <a:lnTo>
                  <a:pt x="0" y="348742"/>
                </a:lnTo>
                <a:lnTo>
                  <a:pt x="3301" y="360933"/>
                </a:lnTo>
                <a:lnTo>
                  <a:pt x="1171203" y="42849"/>
                </a:lnTo>
                <a:lnTo>
                  <a:pt x="1167869" y="30632"/>
                </a:lnTo>
                <a:close/>
              </a:path>
              <a:path w="1243329" h="361314">
                <a:moveTo>
                  <a:pt x="1231169" y="27305"/>
                </a:moveTo>
                <a:lnTo>
                  <a:pt x="1180084" y="27305"/>
                </a:lnTo>
                <a:lnTo>
                  <a:pt x="1183513" y="39496"/>
                </a:lnTo>
                <a:lnTo>
                  <a:pt x="1171203" y="42849"/>
                </a:lnTo>
                <a:lnTo>
                  <a:pt x="1179576" y="73532"/>
                </a:lnTo>
                <a:lnTo>
                  <a:pt x="1231169" y="27305"/>
                </a:lnTo>
                <a:close/>
              </a:path>
              <a:path w="1243329" h="361314">
                <a:moveTo>
                  <a:pt x="1180084" y="27305"/>
                </a:moveTo>
                <a:lnTo>
                  <a:pt x="1167869" y="30632"/>
                </a:lnTo>
                <a:lnTo>
                  <a:pt x="1171203" y="42849"/>
                </a:lnTo>
                <a:lnTo>
                  <a:pt x="1183513" y="39496"/>
                </a:lnTo>
                <a:lnTo>
                  <a:pt x="1180084" y="27305"/>
                </a:lnTo>
                <a:close/>
              </a:path>
              <a:path w="1243329" h="361314">
                <a:moveTo>
                  <a:pt x="1159510" y="0"/>
                </a:moveTo>
                <a:lnTo>
                  <a:pt x="1167869" y="30632"/>
                </a:lnTo>
                <a:lnTo>
                  <a:pt x="1180084" y="27305"/>
                </a:lnTo>
                <a:lnTo>
                  <a:pt x="1231169" y="27305"/>
                </a:lnTo>
                <a:lnTo>
                  <a:pt x="1243076" y="16637"/>
                </a:lnTo>
                <a:lnTo>
                  <a:pt x="1159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05880" y="4075810"/>
            <a:ext cx="31178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latin typeface="Verdana"/>
                <a:cs typeface="Verdana"/>
              </a:rPr>
              <a:t>p*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46800" y="4251325"/>
            <a:ext cx="987425" cy="728980"/>
          </a:xfrm>
          <a:custGeom>
            <a:avLst/>
            <a:gdLst/>
            <a:ahLst/>
            <a:cxnLst/>
            <a:rect l="l" t="t" r="r" b="b"/>
            <a:pathLst>
              <a:path w="987425" h="728979">
                <a:moveTo>
                  <a:pt x="987425" y="0"/>
                </a:moveTo>
                <a:lnTo>
                  <a:pt x="0" y="0"/>
                </a:lnTo>
                <a:lnTo>
                  <a:pt x="0" y="728599"/>
                </a:lnTo>
                <a:lnTo>
                  <a:pt x="987425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46800" y="4251325"/>
            <a:ext cx="987425" cy="728980"/>
          </a:xfrm>
          <a:custGeom>
            <a:avLst/>
            <a:gdLst/>
            <a:ahLst/>
            <a:cxnLst/>
            <a:rect l="l" t="t" r="r" b="b"/>
            <a:pathLst>
              <a:path w="987425" h="728979">
                <a:moveTo>
                  <a:pt x="0" y="0"/>
                </a:moveTo>
                <a:lnTo>
                  <a:pt x="987425" y="0"/>
                </a:lnTo>
                <a:lnTo>
                  <a:pt x="0" y="72859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614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304800"/>
            <a:ext cx="529000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Verdana"/>
                <a:cs typeface="Verdana"/>
              </a:rPr>
              <a:t>Miért</a:t>
            </a:r>
            <a:r>
              <a:rPr sz="3600" spc="-2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van</a:t>
            </a:r>
            <a:r>
              <a:rPr sz="3600" spc="-2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szükség</a:t>
            </a:r>
            <a:r>
              <a:rPr sz="3600" spc="-3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a</a:t>
            </a:r>
          </a:p>
          <a:p>
            <a:pPr marL="12700">
              <a:lnSpc>
                <a:spcPct val="100000"/>
              </a:lnSpc>
            </a:pPr>
            <a:r>
              <a:rPr lang="hu-HU" sz="3600" dirty="0" smtClean="0">
                <a:latin typeface="Verdana"/>
                <a:cs typeface="Verdana"/>
              </a:rPr>
              <a:t>(k</a:t>
            </a:r>
            <a:r>
              <a:rPr sz="3600" dirty="0" err="1" smtClean="0">
                <a:latin typeface="Verdana"/>
                <a:cs typeface="Verdana"/>
              </a:rPr>
              <a:t>öz</a:t>
            </a:r>
            <a:r>
              <a:rPr lang="hu-HU" sz="3600" dirty="0" smtClean="0">
                <a:latin typeface="Verdana"/>
                <a:cs typeface="Verdana"/>
              </a:rPr>
              <a:t>)</a:t>
            </a:r>
            <a:r>
              <a:rPr sz="3600" spc="5" dirty="0" err="1" smtClean="0">
                <a:latin typeface="Verdana"/>
                <a:cs typeface="Verdana"/>
              </a:rPr>
              <a:t>g</a:t>
            </a:r>
            <a:r>
              <a:rPr sz="3600" dirty="0" err="1" smtClean="0">
                <a:latin typeface="Verdana"/>
                <a:cs typeface="Verdana"/>
              </a:rPr>
              <a:t>azd</a:t>
            </a:r>
            <a:r>
              <a:rPr lang="hu-HU" sz="3600" dirty="0" err="1" smtClean="0">
                <a:latin typeface="Verdana"/>
                <a:cs typeface="Verdana"/>
              </a:rPr>
              <a:t>álkodás</a:t>
            </a:r>
            <a:r>
              <a:rPr sz="3600" dirty="0" err="1" smtClean="0">
                <a:latin typeface="Verdana"/>
                <a:cs typeface="Verdana"/>
              </a:rPr>
              <a:t>ra</a:t>
            </a:r>
            <a:r>
              <a:rPr sz="3600" dirty="0">
                <a:latin typeface="Verdana"/>
                <a:cs typeface="Verdana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723897"/>
            <a:ext cx="721550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ts val="2665"/>
              </a:lnSpc>
              <a:buClr>
                <a:srgbClr val="CC0000"/>
              </a:buClr>
              <a:buFont typeface="Wingdings"/>
              <a:buChar char="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Mert 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zűkös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az 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0" dirty="0">
                <a:latin typeface="Verdana"/>
                <a:cs typeface="Verdana"/>
              </a:rPr>
              <a:t>ő</a:t>
            </a:r>
            <a:r>
              <a:rPr sz="2400" dirty="0">
                <a:latin typeface="Verdana"/>
                <a:cs typeface="Verdana"/>
              </a:rPr>
              <a:t>f</a:t>
            </a:r>
            <a:r>
              <a:rPr sz="2400" spc="-10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ás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1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k</a:t>
            </a:r>
            <a:endParaRPr sz="2400">
              <a:latin typeface="Verdana"/>
              <a:cs typeface="Verdana"/>
            </a:endParaRPr>
          </a:p>
          <a:p>
            <a:pPr marL="481965" marR="6350" indent="-469265">
              <a:lnSpc>
                <a:spcPct val="80000"/>
              </a:lnSpc>
              <a:spcBef>
                <a:spcPts val="360"/>
              </a:spcBef>
              <a:buClr>
                <a:srgbClr val="CC0000"/>
              </a:buClr>
              <a:buFont typeface="Wingdings"/>
              <a:buChar char="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A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-15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zgazda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ágtudom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ny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 szűk</a:t>
            </a:r>
            <a:r>
              <a:rPr sz="2400" spc="-15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 r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5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elk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zés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e álló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ő</a:t>
            </a:r>
            <a:r>
              <a:rPr sz="2400" spc="-10" dirty="0">
                <a:latin typeface="Verdana"/>
                <a:cs typeface="Verdana"/>
              </a:rPr>
              <a:t>f</a:t>
            </a:r>
            <a:r>
              <a:rPr sz="2400" dirty="0">
                <a:latin typeface="Verdana"/>
                <a:cs typeface="Verdana"/>
              </a:rPr>
              <a:t>o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sok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elo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ztásának tudománya.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2986151"/>
            <a:ext cx="379793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55900" algn="l"/>
              </a:tabLst>
            </a:pPr>
            <a:r>
              <a:rPr sz="2400" dirty="0">
                <a:latin typeface="Verdana"/>
                <a:cs typeface="Verdana"/>
              </a:rPr>
              <a:t>Szűk</a:t>
            </a:r>
            <a:r>
              <a:rPr sz="2400" spc="-10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ss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g	döntés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8000" y="2986152"/>
            <a:ext cx="337500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920" marR="6350" indent="-744855">
              <a:lnSpc>
                <a:spcPts val="2450"/>
              </a:lnSpc>
            </a:pPr>
            <a:r>
              <a:rPr lang="hu-HU" sz="2400" dirty="0" smtClean="0">
                <a:latin typeface="Verdana"/>
                <a:cs typeface="Verdana"/>
              </a:rPr>
              <a:t>Mit? Hogyan? Kinek?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9121" y="4028820"/>
            <a:ext cx="3042920" cy="1697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alternatívák</a:t>
            </a:r>
            <a:endParaRPr sz="2400">
              <a:latin typeface="Verdana"/>
              <a:cs typeface="Verdana"/>
            </a:endParaRPr>
          </a:p>
          <a:p>
            <a:pPr>
              <a:lnSpc>
                <a:spcPts val="2050"/>
              </a:lnSpc>
              <a:spcBef>
                <a:spcPts val="14"/>
              </a:spcBef>
            </a:pPr>
            <a:endParaRPr sz="2050"/>
          </a:p>
          <a:p>
            <a:pPr>
              <a:lnSpc>
                <a:spcPts val="2400"/>
              </a:lnSpc>
            </a:pPr>
            <a:endParaRPr sz="2400"/>
          </a:p>
          <a:p>
            <a:pPr marL="12700">
              <a:lnSpc>
                <a:spcPts val="2875"/>
              </a:lnSpc>
            </a:pPr>
            <a:r>
              <a:rPr sz="2400" b="1" dirty="0">
                <a:latin typeface="Verdana"/>
                <a:cs typeface="Verdana"/>
              </a:rPr>
              <a:t>alter</a:t>
            </a:r>
            <a:r>
              <a:rPr sz="2400" b="1" spc="-10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atív</a:t>
            </a:r>
            <a:r>
              <a:rPr sz="2400" b="1" spc="-1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k</a:t>
            </a:r>
            <a:r>
              <a:rPr sz="2400" b="1" spc="-10" dirty="0">
                <a:latin typeface="Verdana"/>
                <a:cs typeface="Verdana"/>
              </a:rPr>
              <a:t>ö</a:t>
            </a:r>
            <a:r>
              <a:rPr sz="2400" b="1" dirty="0">
                <a:latin typeface="Verdana"/>
                <a:cs typeface="Verdana"/>
              </a:rPr>
              <a:t>ltség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ts val="3115"/>
              </a:lnSpc>
            </a:pPr>
            <a:r>
              <a:rPr sz="2600" spc="-5" dirty="0">
                <a:latin typeface="Verdana"/>
                <a:cs typeface="Verdana"/>
              </a:rPr>
              <a:t>(n</a:t>
            </a:r>
            <a:r>
              <a:rPr sz="2600" dirty="0">
                <a:latin typeface="Verdana"/>
                <a:cs typeface="Verdana"/>
              </a:rPr>
              <a:t>o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free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lu</a:t>
            </a:r>
            <a:r>
              <a:rPr sz="2600" spc="-10" dirty="0">
                <a:latin typeface="Verdana"/>
                <a:cs typeface="Verdana"/>
              </a:rPr>
              <a:t>n</a:t>
            </a:r>
            <a:r>
              <a:rPr sz="2600" dirty="0">
                <a:latin typeface="Verdana"/>
                <a:cs typeface="Verdana"/>
              </a:rPr>
              <a:t>ch</a:t>
            </a:r>
            <a:r>
              <a:rPr sz="2600" spc="-15" dirty="0">
                <a:latin typeface="Verdana"/>
                <a:cs typeface="Verdana"/>
              </a:rPr>
              <a:t>!</a:t>
            </a:r>
            <a:r>
              <a:rPr sz="2600" dirty="0">
                <a:latin typeface="Verdana"/>
                <a:cs typeface="Verdana"/>
              </a:rPr>
              <a:t>)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7398" y="3201923"/>
            <a:ext cx="636905" cy="76200"/>
          </a:xfrm>
          <a:custGeom>
            <a:avLst/>
            <a:gdLst/>
            <a:ahLst/>
            <a:cxnLst/>
            <a:rect l="l" t="t" r="r" b="b"/>
            <a:pathLst>
              <a:path w="636905" h="76200">
                <a:moveTo>
                  <a:pt x="560451" y="0"/>
                </a:moveTo>
                <a:lnTo>
                  <a:pt x="560451" y="76200"/>
                </a:lnTo>
                <a:lnTo>
                  <a:pt x="623951" y="44450"/>
                </a:lnTo>
                <a:lnTo>
                  <a:pt x="573151" y="44450"/>
                </a:lnTo>
                <a:lnTo>
                  <a:pt x="573151" y="31750"/>
                </a:lnTo>
                <a:lnTo>
                  <a:pt x="623951" y="31750"/>
                </a:lnTo>
                <a:lnTo>
                  <a:pt x="560451" y="0"/>
                </a:lnTo>
                <a:close/>
              </a:path>
              <a:path w="636905" h="76200">
                <a:moveTo>
                  <a:pt x="56045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60451" y="44450"/>
                </a:lnTo>
                <a:lnTo>
                  <a:pt x="560451" y="31750"/>
                </a:lnTo>
                <a:close/>
              </a:path>
              <a:path w="636905" h="76200">
                <a:moveTo>
                  <a:pt x="623951" y="31750"/>
                </a:moveTo>
                <a:lnTo>
                  <a:pt x="573151" y="31750"/>
                </a:lnTo>
                <a:lnTo>
                  <a:pt x="573151" y="44450"/>
                </a:lnTo>
                <a:lnTo>
                  <a:pt x="623951" y="44450"/>
                </a:lnTo>
                <a:lnTo>
                  <a:pt x="636651" y="38100"/>
                </a:lnTo>
                <a:lnTo>
                  <a:pt x="62395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25848" y="3484498"/>
            <a:ext cx="76200" cy="535305"/>
          </a:xfrm>
          <a:custGeom>
            <a:avLst/>
            <a:gdLst/>
            <a:ahLst/>
            <a:cxnLst/>
            <a:rect l="l" t="t" r="r" b="b"/>
            <a:pathLst>
              <a:path w="76200" h="535304">
                <a:moveTo>
                  <a:pt x="31750" y="458850"/>
                </a:moveTo>
                <a:lnTo>
                  <a:pt x="0" y="458850"/>
                </a:lnTo>
                <a:lnTo>
                  <a:pt x="38100" y="535051"/>
                </a:lnTo>
                <a:lnTo>
                  <a:pt x="69850" y="471550"/>
                </a:lnTo>
                <a:lnTo>
                  <a:pt x="31750" y="471550"/>
                </a:lnTo>
                <a:lnTo>
                  <a:pt x="31750" y="458850"/>
                </a:lnTo>
                <a:close/>
              </a:path>
              <a:path w="76200" h="535304">
                <a:moveTo>
                  <a:pt x="44450" y="0"/>
                </a:moveTo>
                <a:lnTo>
                  <a:pt x="31750" y="0"/>
                </a:lnTo>
                <a:lnTo>
                  <a:pt x="31750" y="471550"/>
                </a:lnTo>
                <a:lnTo>
                  <a:pt x="44450" y="471550"/>
                </a:lnTo>
                <a:lnTo>
                  <a:pt x="44450" y="0"/>
                </a:lnTo>
                <a:close/>
              </a:path>
              <a:path w="76200" h="535304">
                <a:moveTo>
                  <a:pt x="76200" y="458850"/>
                </a:moveTo>
                <a:lnTo>
                  <a:pt x="44450" y="458850"/>
                </a:lnTo>
                <a:lnTo>
                  <a:pt x="44450" y="471550"/>
                </a:lnTo>
                <a:lnTo>
                  <a:pt x="69850" y="471550"/>
                </a:lnTo>
                <a:lnTo>
                  <a:pt x="76200" y="458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32198" y="4367148"/>
            <a:ext cx="76200" cy="535305"/>
          </a:xfrm>
          <a:custGeom>
            <a:avLst/>
            <a:gdLst/>
            <a:ahLst/>
            <a:cxnLst/>
            <a:rect l="l" t="t" r="r" b="b"/>
            <a:pathLst>
              <a:path w="76200" h="535304">
                <a:moveTo>
                  <a:pt x="31750" y="458850"/>
                </a:moveTo>
                <a:lnTo>
                  <a:pt x="0" y="458850"/>
                </a:lnTo>
                <a:lnTo>
                  <a:pt x="38100" y="535051"/>
                </a:lnTo>
                <a:lnTo>
                  <a:pt x="69850" y="471550"/>
                </a:lnTo>
                <a:lnTo>
                  <a:pt x="31750" y="471550"/>
                </a:lnTo>
                <a:lnTo>
                  <a:pt x="31750" y="458850"/>
                </a:lnTo>
                <a:close/>
              </a:path>
              <a:path w="76200" h="535304">
                <a:moveTo>
                  <a:pt x="44450" y="0"/>
                </a:moveTo>
                <a:lnTo>
                  <a:pt x="31750" y="0"/>
                </a:lnTo>
                <a:lnTo>
                  <a:pt x="31750" y="471550"/>
                </a:lnTo>
                <a:lnTo>
                  <a:pt x="44450" y="471550"/>
                </a:lnTo>
                <a:lnTo>
                  <a:pt x="44450" y="0"/>
                </a:lnTo>
                <a:close/>
              </a:path>
              <a:path w="76200" h="535304">
                <a:moveTo>
                  <a:pt x="76200" y="458850"/>
                </a:moveTo>
                <a:lnTo>
                  <a:pt x="44450" y="458850"/>
                </a:lnTo>
                <a:lnTo>
                  <a:pt x="44450" y="471550"/>
                </a:lnTo>
                <a:lnTo>
                  <a:pt x="69850" y="471550"/>
                </a:lnTo>
                <a:lnTo>
                  <a:pt x="76200" y="458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89450" y="3184525"/>
            <a:ext cx="863600" cy="76200"/>
          </a:xfrm>
          <a:custGeom>
            <a:avLst/>
            <a:gdLst/>
            <a:ahLst/>
            <a:cxnLst/>
            <a:rect l="l" t="t" r="r" b="b"/>
            <a:pathLst>
              <a:path w="863600" h="76200">
                <a:moveTo>
                  <a:pt x="787400" y="0"/>
                </a:moveTo>
                <a:lnTo>
                  <a:pt x="787400" y="76200"/>
                </a:lnTo>
                <a:lnTo>
                  <a:pt x="850900" y="44450"/>
                </a:lnTo>
                <a:lnTo>
                  <a:pt x="800100" y="44450"/>
                </a:lnTo>
                <a:lnTo>
                  <a:pt x="800100" y="31750"/>
                </a:lnTo>
                <a:lnTo>
                  <a:pt x="850900" y="31750"/>
                </a:lnTo>
                <a:lnTo>
                  <a:pt x="787400" y="0"/>
                </a:lnTo>
                <a:close/>
              </a:path>
              <a:path w="863600" h="76200">
                <a:moveTo>
                  <a:pt x="7874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87400" y="44450"/>
                </a:lnTo>
                <a:lnTo>
                  <a:pt x="787400" y="31750"/>
                </a:lnTo>
                <a:close/>
              </a:path>
              <a:path w="863600" h="76200">
                <a:moveTo>
                  <a:pt x="850900" y="31750"/>
                </a:moveTo>
                <a:lnTo>
                  <a:pt x="800100" y="31750"/>
                </a:lnTo>
                <a:lnTo>
                  <a:pt x="800100" y="44450"/>
                </a:lnTo>
                <a:lnTo>
                  <a:pt x="850900" y="44450"/>
                </a:lnTo>
                <a:lnTo>
                  <a:pt x="863600" y="38100"/>
                </a:lnTo>
                <a:lnTo>
                  <a:pt x="850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759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A</a:t>
            </a:r>
            <a:r>
              <a:rPr sz="3600" spc="-25" dirty="0"/>
              <a:t> </a:t>
            </a:r>
            <a:r>
              <a:rPr sz="3600" dirty="0"/>
              <a:t>pia</a:t>
            </a:r>
            <a:r>
              <a:rPr sz="3600" spc="-15" dirty="0"/>
              <a:t>c</a:t>
            </a:r>
            <a:r>
              <a:rPr sz="3600" dirty="0"/>
              <a:t>i kínál</a:t>
            </a:r>
            <a:r>
              <a:rPr sz="3600" spc="-15" dirty="0"/>
              <a:t>a</a:t>
            </a:r>
            <a:r>
              <a:rPr sz="3600" dirty="0"/>
              <a:t>t</a:t>
            </a:r>
            <a:r>
              <a:rPr sz="3600" spc="-10" dirty="0"/>
              <a:t> </a:t>
            </a:r>
            <a:r>
              <a:rPr sz="3600" dirty="0"/>
              <a:t>és</a:t>
            </a:r>
            <a:r>
              <a:rPr sz="3600" spc="-10" dirty="0"/>
              <a:t> </a:t>
            </a:r>
            <a:r>
              <a:rPr sz="3600" dirty="0"/>
              <a:t>tényezői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5668" y="1794002"/>
            <a:ext cx="7188834" cy="346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Ár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v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ltozása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Symbol"/>
                <a:cs typeface="Symbol"/>
              </a:rPr>
              <a:t>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Verdana"/>
                <a:cs typeface="Verdana"/>
              </a:rPr>
              <a:t>kínált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men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yis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g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v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ltozás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Verdana"/>
                <a:cs typeface="Verdana"/>
              </a:rPr>
              <a:t>elmozdulás a kínálati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gö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bén</a:t>
            </a:r>
            <a:endParaRPr sz="24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Kí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álat </a:t>
            </a:r>
            <a:r>
              <a:rPr sz="2400" spc="-10" dirty="0">
                <a:latin typeface="Verdana"/>
                <a:cs typeface="Verdana"/>
              </a:rPr>
              <a:t>v</a:t>
            </a:r>
            <a:r>
              <a:rPr sz="2400" dirty="0">
                <a:latin typeface="Verdana"/>
                <a:cs typeface="Verdana"/>
              </a:rPr>
              <a:t>áltozá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a: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kínálati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görbe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eltolódása</a:t>
            </a:r>
            <a:endParaRPr sz="24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595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sz="2500" spc="-20" dirty="0">
                <a:latin typeface="Verdana"/>
                <a:cs typeface="Verdana"/>
              </a:rPr>
              <a:t>A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termelé</a:t>
            </a:r>
            <a:r>
              <a:rPr sz="2500" spc="-25" dirty="0">
                <a:latin typeface="Verdana"/>
                <a:cs typeface="Verdana"/>
              </a:rPr>
              <a:t>s</a:t>
            </a:r>
            <a:r>
              <a:rPr sz="2500" spc="-10" dirty="0">
                <a:latin typeface="Verdana"/>
                <a:cs typeface="Verdana"/>
              </a:rPr>
              <a:t>i</a:t>
            </a:r>
            <a:r>
              <a:rPr sz="2500" spc="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tényezők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á</a:t>
            </a:r>
            <a:r>
              <a:rPr sz="2500" spc="-10" dirty="0">
                <a:latin typeface="Verdana"/>
                <a:cs typeface="Verdana"/>
              </a:rPr>
              <a:t>r</a:t>
            </a:r>
            <a:r>
              <a:rPr sz="2500" spc="-15" dirty="0">
                <a:latin typeface="Verdana"/>
                <a:cs typeface="Verdana"/>
              </a:rPr>
              <a:t>ai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(</a:t>
            </a:r>
            <a:r>
              <a:rPr sz="2400" dirty="0">
                <a:latin typeface="Verdana"/>
                <a:cs typeface="Verdana"/>
              </a:rPr>
              <a:t>p</a:t>
            </a:r>
            <a:r>
              <a:rPr sz="2400" spc="-30" baseline="-20833" dirty="0">
                <a:latin typeface="Verdana"/>
                <a:cs typeface="Verdana"/>
              </a:rPr>
              <a:t>K</a:t>
            </a:r>
            <a:r>
              <a:rPr sz="2400" spc="-10" dirty="0">
                <a:latin typeface="Verdana"/>
                <a:cs typeface="Verdana"/>
              </a:rPr>
              <a:t>,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p</a:t>
            </a:r>
            <a:r>
              <a:rPr sz="2400" spc="-22" baseline="-20833" dirty="0">
                <a:latin typeface="Verdana"/>
                <a:cs typeface="Verdana"/>
              </a:rPr>
              <a:t>L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sz="2500" spc="-15" dirty="0">
                <a:latin typeface="Verdana"/>
                <a:cs typeface="Verdana"/>
              </a:rPr>
              <a:t>Technológia</a:t>
            </a:r>
            <a:r>
              <a:rPr sz="2500" spc="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(T)</a:t>
            </a:r>
            <a:endParaRPr sz="25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sz="2500" spc="-15" dirty="0">
                <a:latin typeface="Verdana"/>
                <a:cs typeface="Verdana"/>
              </a:rPr>
              <a:t>Termelői</a:t>
            </a:r>
            <a:r>
              <a:rPr sz="2500" spc="-10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várakozá</a:t>
            </a:r>
            <a:r>
              <a:rPr sz="2500" spc="-25" dirty="0">
                <a:latin typeface="Verdana"/>
                <a:cs typeface="Verdana"/>
              </a:rPr>
              <a:t>s</a:t>
            </a:r>
            <a:r>
              <a:rPr sz="2500" spc="-15" dirty="0">
                <a:latin typeface="Verdana"/>
                <a:cs typeface="Verdana"/>
              </a:rPr>
              <a:t>ok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(</a:t>
            </a:r>
            <a:r>
              <a:rPr sz="2500" spc="-10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e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)</a:t>
            </a:r>
            <a:endParaRPr sz="25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  <a:tab pos="2197735" algn="l"/>
              </a:tabLst>
            </a:pPr>
            <a:r>
              <a:rPr sz="2500" spc="-15" dirty="0">
                <a:latin typeface="Verdana"/>
                <a:cs typeface="Verdana"/>
              </a:rPr>
              <a:t>Ela</a:t>
            </a:r>
            <a:r>
              <a:rPr sz="2500" spc="-10" dirty="0">
                <a:latin typeface="Verdana"/>
                <a:cs typeface="Verdana"/>
              </a:rPr>
              <a:t>d</a:t>
            </a:r>
            <a:r>
              <a:rPr sz="2500" spc="-15" dirty="0">
                <a:latin typeface="Verdana"/>
                <a:cs typeface="Verdana"/>
              </a:rPr>
              <a:t>ók</a:t>
            </a:r>
            <a:r>
              <a:rPr sz="2500" dirty="0">
                <a:latin typeface="Verdana"/>
                <a:cs typeface="Verdana"/>
              </a:rPr>
              <a:t>	</a:t>
            </a:r>
            <a:r>
              <a:rPr sz="2500" spc="-15" dirty="0">
                <a:latin typeface="Verdana"/>
                <a:cs typeface="Verdana"/>
              </a:rPr>
              <a:t>s</a:t>
            </a:r>
            <a:r>
              <a:rPr sz="2500" spc="-25" dirty="0">
                <a:latin typeface="Verdana"/>
                <a:cs typeface="Verdana"/>
              </a:rPr>
              <a:t>z</a:t>
            </a:r>
            <a:r>
              <a:rPr sz="2500" spc="-20" dirty="0">
                <a:latin typeface="Verdana"/>
                <a:cs typeface="Verdana"/>
              </a:rPr>
              <a:t>áma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(n)</a:t>
            </a:r>
            <a:endParaRPr sz="25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sz="2500" spc="-15" dirty="0">
                <a:latin typeface="Verdana"/>
                <a:cs typeface="Verdana"/>
              </a:rPr>
              <a:t>Id</a:t>
            </a:r>
            <a:r>
              <a:rPr sz="2500" spc="-20" dirty="0">
                <a:latin typeface="Verdana"/>
                <a:cs typeface="Verdana"/>
              </a:rPr>
              <a:t>ő </a:t>
            </a:r>
            <a:r>
              <a:rPr sz="2500" spc="-15" dirty="0">
                <a:latin typeface="Verdana"/>
                <a:cs typeface="Verdana"/>
              </a:rPr>
              <a:t>(t)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9121" y="5330138"/>
            <a:ext cx="311848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20" dirty="0">
                <a:latin typeface="Verdana"/>
                <a:cs typeface="Verdana"/>
              </a:rPr>
              <a:t>Q</a:t>
            </a:r>
            <a:r>
              <a:rPr sz="2475" spc="15" baseline="25252" dirty="0">
                <a:latin typeface="Verdana"/>
                <a:cs typeface="Verdana"/>
              </a:rPr>
              <a:t>S</a:t>
            </a:r>
            <a:r>
              <a:rPr sz="2475" spc="397" baseline="25252" dirty="0">
                <a:latin typeface="Verdana"/>
                <a:cs typeface="Verdana"/>
              </a:rPr>
              <a:t> </a:t>
            </a:r>
            <a:r>
              <a:rPr sz="2500" spc="-25" dirty="0">
                <a:latin typeface="Verdana"/>
                <a:cs typeface="Verdana"/>
              </a:rPr>
              <a:t>=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f</a:t>
            </a:r>
            <a:r>
              <a:rPr sz="2500" dirty="0">
                <a:latin typeface="Verdana"/>
                <a:cs typeface="Verdana"/>
              </a:rPr>
              <a:t> </a:t>
            </a:r>
            <a:r>
              <a:rPr sz="2500" spc="-25" dirty="0">
                <a:latin typeface="Verdana"/>
                <a:cs typeface="Verdana"/>
              </a:rPr>
              <a:t>(p</a:t>
            </a:r>
            <a:r>
              <a:rPr sz="2500" spc="-10" dirty="0">
                <a:latin typeface="Verdana"/>
                <a:cs typeface="Verdana"/>
              </a:rPr>
              <a:t>,</a:t>
            </a:r>
            <a:r>
              <a:rPr sz="2500" spc="10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p</a:t>
            </a:r>
            <a:r>
              <a:rPr sz="2475" baseline="-20202" dirty="0">
                <a:latin typeface="Verdana"/>
                <a:cs typeface="Verdana"/>
              </a:rPr>
              <a:t>K</a:t>
            </a:r>
            <a:r>
              <a:rPr sz="2500" spc="-10" dirty="0">
                <a:latin typeface="Verdana"/>
                <a:cs typeface="Verdana"/>
              </a:rPr>
              <a:t>,</a:t>
            </a:r>
            <a:r>
              <a:rPr sz="2500" dirty="0">
                <a:latin typeface="Verdana"/>
                <a:cs typeface="Verdana"/>
              </a:rPr>
              <a:t> </a:t>
            </a:r>
            <a:r>
              <a:rPr sz="2500" spc="-20" dirty="0">
                <a:latin typeface="Verdana"/>
                <a:cs typeface="Verdana"/>
              </a:rPr>
              <a:t>p</a:t>
            </a:r>
            <a:r>
              <a:rPr sz="2475" spc="-7" baseline="-20202" dirty="0">
                <a:latin typeface="Verdana"/>
                <a:cs typeface="Verdana"/>
              </a:rPr>
              <a:t>L</a:t>
            </a:r>
            <a:r>
              <a:rPr sz="2500" spc="-10" dirty="0">
                <a:latin typeface="Verdana"/>
                <a:cs typeface="Verdana"/>
              </a:rPr>
              <a:t>,</a:t>
            </a:r>
            <a:r>
              <a:rPr sz="2500" dirty="0">
                <a:latin typeface="Verdana"/>
                <a:cs typeface="Verdana"/>
              </a:rPr>
              <a:t> </a:t>
            </a:r>
            <a:r>
              <a:rPr sz="2500" spc="-20" dirty="0">
                <a:latin typeface="Verdana"/>
                <a:cs typeface="Verdana"/>
              </a:rPr>
              <a:t>T,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4287" y="5330138"/>
            <a:ext cx="1369695" cy="38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latin typeface="Verdana"/>
                <a:cs typeface="Verdana"/>
              </a:rPr>
              <a:t>e,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n,</a:t>
            </a:r>
            <a:r>
              <a:rPr sz="2500" spc="-5" dirty="0">
                <a:latin typeface="Verdana"/>
                <a:cs typeface="Verdana"/>
              </a:rPr>
              <a:t> </a:t>
            </a:r>
            <a:r>
              <a:rPr sz="2500" spc="-15" dirty="0">
                <a:latin typeface="Verdana"/>
                <a:cs typeface="Verdana"/>
              </a:rPr>
              <a:t>t..)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791" y="292353"/>
            <a:ext cx="7118350" cy="109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63440" algn="l"/>
              </a:tabLst>
            </a:pPr>
            <a:r>
              <a:rPr sz="3600" dirty="0">
                <a:latin typeface="Verdana"/>
                <a:cs typeface="Verdana"/>
              </a:rPr>
              <a:t>Az</a:t>
            </a:r>
            <a:r>
              <a:rPr sz="3600" spc="-1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ár</a:t>
            </a:r>
            <a:r>
              <a:rPr sz="3600" spc="-1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változásán</a:t>
            </a:r>
            <a:r>
              <a:rPr sz="3600" spc="-15" dirty="0">
                <a:latin typeface="Verdana"/>
                <a:cs typeface="Verdana"/>
              </a:rPr>
              <a:t>a</a:t>
            </a:r>
            <a:r>
              <a:rPr sz="3600" dirty="0">
                <a:latin typeface="Verdana"/>
                <a:cs typeface="Verdana"/>
              </a:rPr>
              <a:t>k	ha</a:t>
            </a:r>
            <a:r>
              <a:rPr sz="3600" spc="-15" dirty="0">
                <a:latin typeface="Verdana"/>
                <a:cs typeface="Verdana"/>
              </a:rPr>
              <a:t>t</a:t>
            </a:r>
            <a:r>
              <a:rPr sz="3600" dirty="0">
                <a:latin typeface="Verdana"/>
                <a:cs typeface="Verdana"/>
              </a:rPr>
              <a:t>ása</a:t>
            </a:r>
            <a:r>
              <a:rPr sz="3600" spc="-1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a</a:t>
            </a:r>
            <a:endParaRPr sz="3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latin typeface="Verdana"/>
                <a:cs typeface="Verdana"/>
              </a:rPr>
              <a:t>keresett</a:t>
            </a:r>
            <a:r>
              <a:rPr sz="3600" spc="-3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és</a:t>
            </a:r>
            <a:r>
              <a:rPr sz="3600" spc="-1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kínált</a:t>
            </a:r>
            <a:r>
              <a:rPr sz="3600" spc="-1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mennyi</a:t>
            </a:r>
            <a:r>
              <a:rPr sz="3600" spc="-15" dirty="0">
                <a:latin typeface="Verdana"/>
                <a:cs typeface="Verdana"/>
              </a:rPr>
              <a:t>s</a:t>
            </a:r>
            <a:r>
              <a:rPr sz="3600" dirty="0">
                <a:latin typeface="Verdana"/>
                <a:cs typeface="Verdana"/>
              </a:rPr>
              <a:t>égre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2995" y="2522361"/>
            <a:ext cx="0" cy="1966595"/>
          </a:xfrm>
          <a:custGeom>
            <a:avLst/>
            <a:gdLst/>
            <a:ahLst/>
            <a:cxnLst/>
            <a:rect l="l" t="t" r="r" b="b"/>
            <a:pathLst>
              <a:path h="1966595">
                <a:moveTo>
                  <a:pt x="0" y="0"/>
                </a:moveTo>
                <a:lnTo>
                  <a:pt x="0" y="1966330"/>
                </a:lnTo>
              </a:path>
            </a:pathLst>
          </a:custGeom>
          <a:ln w="1246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2995" y="4450631"/>
            <a:ext cx="2244725" cy="0"/>
          </a:xfrm>
          <a:custGeom>
            <a:avLst/>
            <a:gdLst/>
            <a:ahLst/>
            <a:cxnLst/>
            <a:rect l="l" t="t" r="r" b="b"/>
            <a:pathLst>
              <a:path w="2244725">
                <a:moveTo>
                  <a:pt x="0" y="0"/>
                </a:moveTo>
                <a:lnTo>
                  <a:pt x="2244540" y="0"/>
                </a:lnTo>
              </a:path>
            </a:pathLst>
          </a:custGeom>
          <a:ln w="125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3456" y="2785271"/>
            <a:ext cx="2260383" cy="1764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20241" y="4381934"/>
            <a:ext cx="133985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5" dirty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630" y="2376311"/>
            <a:ext cx="109220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0" dirty="0">
                <a:latin typeface="Times New Roman"/>
                <a:cs typeface="Times New Roman"/>
              </a:rPr>
              <a:t>P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89124" y="4791052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9258" y="0"/>
                </a:lnTo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95514" y="4742252"/>
            <a:ext cx="98425" cy="99695"/>
          </a:xfrm>
          <a:custGeom>
            <a:avLst/>
            <a:gdLst/>
            <a:ahLst/>
            <a:cxnLst/>
            <a:rect l="l" t="t" r="r" b="b"/>
            <a:pathLst>
              <a:path w="98425" h="99695">
                <a:moveTo>
                  <a:pt x="98221" y="0"/>
                </a:moveTo>
                <a:lnTo>
                  <a:pt x="0" y="48800"/>
                </a:lnTo>
                <a:lnTo>
                  <a:pt x="98221" y="99142"/>
                </a:lnTo>
                <a:lnTo>
                  <a:pt x="982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11036" y="2484288"/>
            <a:ext cx="0" cy="1966595"/>
          </a:xfrm>
          <a:custGeom>
            <a:avLst/>
            <a:gdLst/>
            <a:ahLst/>
            <a:cxnLst/>
            <a:rect l="l" t="t" r="r" b="b"/>
            <a:pathLst>
              <a:path h="1966595">
                <a:moveTo>
                  <a:pt x="0" y="0"/>
                </a:moveTo>
                <a:lnTo>
                  <a:pt x="0" y="1966343"/>
                </a:lnTo>
              </a:path>
            </a:pathLst>
          </a:custGeom>
          <a:ln w="94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11036" y="4469668"/>
            <a:ext cx="2244725" cy="0"/>
          </a:xfrm>
          <a:custGeom>
            <a:avLst/>
            <a:gdLst/>
            <a:ahLst/>
            <a:cxnLst/>
            <a:rect l="l" t="t" r="r" b="b"/>
            <a:pathLst>
              <a:path w="2244725">
                <a:moveTo>
                  <a:pt x="0" y="0"/>
                </a:moveTo>
                <a:lnTo>
                  <a:pt x="2244515" y="0"/>
                </a:lnTo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54859" y="2717416"/>
            <a:ext cx="2093812" cy="18324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55124" y="4381934"/>
            <a:ext cx="133985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5" dirty="0">
                <a:latin typeface="Times New Roman"/>
                <a:cs typeface="Times New Roman"/>
              </a:rPr>
              <a:t>Q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51469" y="2300416"/>
            <a:ext cx="109220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0" dirty="0">
                <a:latin typeface="Times New Roman"/>
                <a:cs typeface="Times New Roman"/>
              </a:rPr>
              <a:t>P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65083" y="4800568"/>
            <a:ext cx="720725" cy="0"/>
          </a:xfrm>
          <a:custGeom>
            <a:avLst/>
            <a:gdLst/>
            <a:ahLst/>
            <a:cxnLst/>
            <a:rect l="l" t="t" r="r" b="b"/>
            <a:pathLst>
              <a:path w="720725">
                <a:moveTo>
                  <a:pt x="0" y="0"/>
                </a:moveTo>
                <a:lnTo>
                  <a:pt x="720209" y="0"/>
                </a:lnTo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81926" y="4751761"/>
            <a:ext cx="97155" cy="99695"/>
          </a:xfrm>
          <a:custGeom>
            <a:avLst/>
            <a:gdLst/>
            <a:ahLst/>
            <a:cxnLst/>
            <a:rect l="l" t="t" r="r" b="b"/>
            <a:pathLst>
              <a:path w="97154" h="99695">
                <a:moveTo>
                  <a:pt x="0" y="0"/>
                </a:moveTo>
                <a:lnTo>
                  <a:pt x="0" y="99148"/>
                </a:lnTo>
                <a:lnTo>
                  <a:pt x="96725" y="488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37907" y="2376311"/>
            <a:ext cx="109220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0" dirty="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32673" y="2554365"/>
            <a:ext cx="133985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15" dirty="0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48206" y="3127392"/>
            <a:ext cx="0" cy="567690"/>
          </a:xfrm>
          <a:custGeom>
            <a:avLst/>
            <a:gdLst/>
            <a:ahLst/>
            <a:cxnLst/>
            <a:rect l="l" t="t" r="r" b="b"/>
            <a:pathLst>
              <a:path h="567689">
                <a:moveTo>
                  <a:pt x="0" y="0"/>
                </a:moveTo>
                <a:lnTo>
                  <a:pt x="0" y="567208"/>
                </a:lnTo>
              </a:path>
            </a:pathLst>
          </a:custGeom>
          <a:ln w="94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9868" y="3032773"/>
            <a:ext cx="98425" cy="99695"/>
          </a:xfrm>
          <a:custGeom>
            <a:avLst/>
            <a:gdLst/>
            <a:ahLst/>
            <a:cxnLst/>
            <a:rect l="l" t="t" r="r" b="b"/>
            <a:pathLst>
              <a:path w="98425" h="99694">
                <a:moveTo>
                  <a:pt x="48338" y="0"/>
                </a:moveTo>
                <a:lnTo>
                  <a:pt x="0" y="99142"/>
                </a:lnTo>
                <a:lnTo>
                  <a:pt x="98196" y="99142"/>
                </a:lnTo>
                <a:lnTo>
                  <a:pt x="483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93444" y="5052695"/>
            <a:ext cx="7143115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0864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ár </a:t>
            </a:r>
            <a:r>
              <a:rPr sz="2400" dirty="0">
                <a:latin typeface="Times New Roman"/>
                <a:cs typeface="Times New Roman"/>
              </a:rPr>
              <a:t>változásának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hatása:</a:t>
            </a:r>
            <a:endParaRPr sz="24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tabLst>
                <a:tab pos="1840864" algn="l"/>
              </a:tabLst>
            </a:pPr>
            <a:r>
              <a:rPr sz="2400" dirty="0">
                <a:latin typeface="Times New Roman"/>
                <a:cs typeface="Times New Roman"/>
              </a:rPr>
              <a:t>kereset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í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ált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ennyiség vál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ozik,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keres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eti/k</a:t>
            </a:r>
            <a:r>
              <a:rPr sz="2400" spc="-10" dirty="0">
                <a:latin typeface="Times New Roman"/>
                <a:cs typeface="Times New Roman"/>
              </a:rPr>
              <a:t>í</a:t>
            </a:r>
            <a:r>
              <a:rPr sz="2400" dirty="0">
                <a:latin typeface="Times New Roman"/>
                <a:cs typeface="Times New Roman"/>
              </a:rPr>
              <a:t>nál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görbe változat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an	el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ozdul</a:t>
            </a:r>
            <a:r>
              <a:rPr sz="2400" spc="5" dirty="0">
                <a:latin typeface="Times New Roman"/>
                <a:cs typeface="Times New Roman"/>
              </a:rPr>
              <a:t>á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ke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eti/k</a:t>
            </a:r>
            <a:r>
              <a:rPr sz="2400" spc="-10" dirty="0">
                <a:latin typeface="Times New Roman"/>
                <a:cs typeface="Times New Roman"/>
              </a:rPr>
              <a:t>í</a:t>
            </a:r>
            <a:r>
              <a:rPr sz="2400" dirty="0">
                <a:latin typeface="Times New Roman"/>
                <a:cs typeface="Times New Roman"/>
              </a:rPr>
              <a:t>nála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görbén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52497" y="5996279"/>
            <a:ext cx="290830" cy="76200"/>
          </a:xfrm>
          <a:custGeom>
            <a:avLst/>
            <a:gdLst/>
            <a:ahLst/>
            <a:cxnLst/>
            <a:rect l="l" t="t" r="r" b="b"/>
            <a:pathLst>
              <a:path w="290830" h="76200">
                <a:moveTo>
                  <a:pt x="216026" y="0"/>
                </a:moveTo>
                <a:lnTo>
                  <a:pt x="214809" y="31723"/>
                </a:lnTo>
                <a:lnTo>
                  <a:pt x="227456" y="32207"/>
                </a:lnTo>
                <a:lnTo>
                  <a:pt x="226948" y="44894"/>
                </a:lnTo>
                <a:lnTo>
                  <a:pt x="214304" y="44894"/>
                </a:lnTo>
                <a:lnTo>
                  <a:pt x="213105" y="76136"/>
                </a:lnTo>
                <a:lnTo>
                  <a:pt x="282068" y="44894"/>
                </a:lnTo>
                <a:lnTo>
                  <a:pt x="226948" y="44894"/>
                </a:lnTo>
                <a:lnTo>
                  <a:pt x="214323" y="44411"/>
                </a:lnTo>
                <a:lnTo>
                  <a:pt x="283135" y="44411"/>
                </a:lnTo>
                <a:lnTo>
                  <a:pt x="290702" y="40982"/>
                </a:lnTo>
                <a:lnTo>
                  <a:pt x="216026" y="0"/>
                </a:lnTo>
                <a:close/>
              </a:path>
              <a:path w="290830" h="76200">
                <a:moveTo>
                  <a:pt x="214809" y="31723"/>
                </a:moveTo>
                <a:lnTo>
                  <a:pt x="214323" y="44411"/>
                </a:lnTo>
                <a:lnTo>
                  <a:pt x="226948" y="44894"/>
                </a:lnTo>
                <a:lnTo>
                  <a:pt x="227456" y="32207"/>
                </a:lnTo>
                <a:lnTo>
                  <a:pt x="214809" y="31723"/>
                </a:lnTo>
                <a:close/>
              </a:path>
              <a:path w="290830" h="76200">
                <a:moveTo>
                  <a:pt x="380" y="23520"/>
                </a:moveTo>
                <a:lnTo>
                  <a:pt x="0" y="36207"/>
                </a:lnTo>
                <a:lnTo>
                  <a:pt x="214323" y="44411"/>
                </a:lnTo>
                <a:lnTo>
                  <a:pt x="214809" y="31723"/>
                </a:lnTo>
                <a:lnTo>
                  <a:pt x="380" y="23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650494"/>
            <a:ext cx="7011034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1420" algn="l"/>
                <a:tab pos="3142615" algn="l"/>
              </a:tabLst>
            </a:pPr>
            <a:r>
              <a:rPr sz="3600" dirty="0">
                <a:latin typeface="Verdana"/>
                <a:cs typeface="Verdana"/>
              </a:rPr>
              <a:t>A</a:t>
            </a:r>
            <a:r>
              <a:rPr sz="3600" spc="-2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kereslet	és	kínálat</a:t>
            </a:r>
            <a:r>
              <a:rPr sz="3600" spc="-2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változása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16709" y="2056822"/>
            <a:ext cx="0" cy="2271395"/>
          </a:xfrm>
          <a:custGeom>
            <a:avLst/>
            <a:gdLst/>
            <a:ahLst/>
            <a:cxnLst/>
            <a:rect l="l" t="t" r="r" b="b"/>
            <a:pathLst>
              <a:path h="2271395">
                <a:moveTo>
                  <a:pt x="0" y="0"/>
                </a:moveTo>
                <a:lnTo>
                  <a:pt x="0" y="2270965"/>
                </a:lnTo>
              </a:path>
            </a:pathLst>
          </a:custGeom>
          <a:ln w="130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16709" y="4284035"/>
            <a:ext cx="2370455" cy="0"/>
          </a:xfrm>
          <a:custGeom>
            <a:avLst/>
            <a:gdLst/>
            <a:ahLst/>
            <a:cxnLst/>
            <a:rect l="l" t="t" r="r" b="b"/>
            <a:pathLst>
              <a:path w="2370454">
                <a:moveTo>
                  <a:pt x="0" y="0"/>
                </a:moveTo>
                <a:lnTo>
                  <a:pt x="2370318" y="0"/>
                </a:lnTo>
              </a:path>
            </a:pathLst>
          </a:custGeom>
          <a:ln w="137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400" y="2361042"/>
            <a:ext cx="2476555" cy="1977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49068" y="4201866"/>
            <a:ext cx="145415" cy="21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40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966" y="1885372"/>
            <a:ext cx="118110" cy="21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0" dirty="0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23047" y="4524333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5">
                <a:moveTo>
                  <a:pt x="0" y="0"/>
                </a:moveTo>
                <a:lnTo>
                  <a:pt x="681308" y="0"/>
                </a:lnTo>
              </a:path>
            </a:pathLst>
          </a:custGeom>
          <a:ln w="1056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1006" y="4467884"/>
            <a:ext cx="102235" cy="114935"/>
          </a:xfrm>
          <a:custGeom>
            <a:avLst/>
            <a:gdLst/>
            <a:ahLst/>
            <a:cxnLst/>
            <a:rect l="l" t="t" r="r" b="b"/>
            <a:pathLst>
              <a:path w="102235" h="114935">
                <a:moveTo>
                  <a:pt x="0" y="0"/>
                </a:moveTo>
                <a:lnTo>
                  <a:pt x="0" y="114674"/>
                </a:lnTo>
                <a:lnTo>
                  <a:pt x="102167" y="564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16793" y="2013344"/>
            <a:ext cx="0" cy="2270760"/>
          </a:xfrm>
          <a:custGeom>
            <a:avLst/>
            <a:gdLst/>
            <a:ahLst/>
            <a:cxnLst/>
            <a:rect l="l" t="t" r="r" b="b"/>
            <a:pathLst>
              <a:path h="2270760">
                <a:moveTo>
                  <a:pt x="0" y="0"/>
                </a:moveTo>
                <a:lnTo>
                  <a:pt x="0" y="2270690"/>
                </a:lnTo>
              </a:path>
            </a:pathLst>
          </a:custGeom>
          <a:ln w="1004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6793" y="4305918"/>
            <a:ext cx="2370455" cy="0"/>
          </a:xfrm>
          <a:custGeom>
            <a:avLst/>
            <a:gdLst/>
            <a:ahLst/>
            <a:cxnLst/>
            <a:rect l="l" t="t" r="r" b="b"/>
            <a:pathLst>
              <a:path w="2370454">
                <a:moveTo>
                  <a:pt x="0" y="0"/>
                </a:moveTo>
                <a:lnTo>
                  <a:pt x="2370455" y="0"/>
                </a:lnTo>
              </a:path>
            </a:pathLst>
          </a:custGeom>
          <a:ln w="1056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26470" y="2239269"/>
            <a:ext cx="2412084" cy="21098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98431" y="4201866"/>
            <a:ext cx="145415" cy="21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40" dirty="0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4952" y="1798127"/>
            <a:ext cx="118110" cy="21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30" dirty="0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78544" y="4567739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>
                <a:moveTo>
                  <a:pt x="0" y="0"/>
                </a:moveTo>
                <a:lnTo>
                  <a:pt x="711177" y="0"/>
                </a:lnTo>
              </a:path>
            </a:pathLst>
          </a:custGeom>
          <a:ln w="1056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6702" y="4511275"/>
            <a:ext cx="102235" cy="114935"/>
          </a:xfrm>
          <a:custGeom>
            <a:avLst/>
            <a:gdLst/>
            <a:ahLst/>
            <a:cxnLst/>
            <a:rect l="l" t="t" r="r" b="b"/>
            <a:pathLst>
              <a:path w="102234" h="114935">
                <a:moveTo>
                  <a:pt x="0" y="0"/>
                </a:moveTo>
                <a:lnTo>
                  <a:pt x="0" y="114685"/>
                </a:lnTo>
                <a:lnTo>
                  <a:pt x="101714" y="564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141131" y="1882944"/>
            <a:ext cx="65786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</a:tabLst>
            </a:pPr>
            <a:r>
              <a:rPr sz="1600" spc="-45" dirty="0">
                <a:latin typeface="Times New Roman"/>
                <a:cs typeface="Times New Roman"/>
              </a:rPr>
              <a:t>S	</a:t>
            </a:r>
            <a:r>
              <a:rPr sz="1600" spc="-85" dirty="0">
                <a:latin typeface="Times New Roman"/>
                <a:cs typeface="Times New Roman"/>
              </a:rPr>
              <a:t>S’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74002" y="2059312"/>
            <a:ext cx="21717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95" dirty="0">
                <a:latin typeface="Times New Roman"/>
                <a:cs typeface="Times New Roman"/>
              </a:rPr>
              <a:t>D’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19259" y="2462568"/>
            <a:ext cx="1473835" cy="1274445"/>
          </a:xfrm>
          <a:custGeom>
            <a:avLst/>
            <a:gdLst/>
            <a:ahLst/>
            <a:cxnLst/>
            <a:rect l="l" t="t" r="r" b="b"/>
            <a:pathLst>
              <a:path w="1473835" h="1274445">
                <a:moveTo>
                  <a:pt x="11379" y="0"/>
                </a:moveTo>
                <a:lnTo>
                  <a:pt x="0" y="18344"/>
                </a:lnTo>
                <a:lnTo>
                  <a:pt x="1461668" y="1273832"/>
                </a:lnTo>
                <a:lnTo>
                  <a:pt x="1473473" y="1255487"/>
                </a:lnTo>
                <a:lnTo>
                  <a:pt x="113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60794" y="2083001"/>
            <a:ext cx="16510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60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9794" y="4553966"/>
            <a:ext cx="182372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keresl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28950" y="4517390"/>
            <a:ext cx="4247515" cy="815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828800">
              <a:lnSpc>
                <a:spcPct val="110000"/>
              </a:lnSpc>
            </a:pPr>
            <a:r>
              <a:rPr sz="2400" dirty="0">
                <a:latin typeface="Times New Roman"/>
                <a:cs typeface="Times New Roman"/>
              </a:rPr>
              <a:t>kínálati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görbe változik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(el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olód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 vá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tozik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9794" y="5358993"/>
            <a:ext cx="2968625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jövedele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preferenciák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ás ter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ékek árai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86804" y="5358993"/>
            <a:ext cx="1875155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inputá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ak,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Times New Roman"/>
                <a:cs typeface="Times New Roman"/>
              </a:rPr>
              <a:t>technológia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stb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600" dirty="0"/>
              <a:t>Piaci</a:t>
            </a:r>
            <a:r>
              <a:rPr sz="3600" spc="-15" dirty="0"/>
              <a:t> </a:t>
            </a:r>
            <a:r>
              <a:rPr sz="3600" dirty="0"/>
              <a:t>egyensúly</a:t>
            </a:r>
            <a:r>
              <a:rPr sz="3600" spc="-25" dirty="0"/>
              <a:t> </a:t>
            </a:r>
            <a:r>
              <a:rPr sz="3600" dirty="0"/>
              <a:t>–</a:t>
            </a:r>
            <a:r>
              <a:rPr sz="3600" spc="-5" dirty="0"/>
              <a:t> </a:t>
            </a:r>
            <a:r>
              <a:rPr sz="3600" dirty="0"/>
              <a:t>túlkereslet, túlkínálat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6449" y="1705146"/>
            <a:ext cx="5546479" cy="4412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70475" y="1825625"/>
            <a:ext cx="3937000" cy="3672204"/>
          </a:xfrm>
          <a:custGeom>
            <a:avLst/>
            <a:gdLst/>
            <a:ahLst/>
            <a:cxnLst/>
            <a:rect l="l" t="t" r="r" b="b"/>
            <a:pathLst>
              <a:path w="3937000" h="3672204">
                <a:moveTo>
                  <a:pt x="0" y="3671951"/>
                </a:moveTo>
                <a:lnTo>
                  <a:pt x="3937000" y="3671951"/>
                </a:lnTo>
                <a:lnTo>
                  <a:pt x="3937000" y="0"/>
                </a:lnTo>
                <a:lnTo>
                  <a:pt x="0" y="0"/>
                </a:lnTo>
                <a:lnTo>
                  <a:pt x="0" y="3671951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49977" y="1868678"/>
            <a:ext cx="3517265" cy="3300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indent="-260350">
              <a:lnSpc>
                <a:spcPct val="100000"/>
              </a:lnSpc>
              <a:buClr>
                <a:srgbClr val="CC0000"/>
              </a:buClr>
              <a:buFont typeface="Wingdings"/>
              <a:buChar char=""/>
              <a:tabLst>
                <a:tab pos="273685" algn="l"/>
              </a:tabLst>
            </a:pPr>
            <a:r>
              <a:rPr sz="1800" spc="-15" dirty="0">
                <a:latin typeface="Verdana"/>
                <a:cs typeface="Verdana"/>
              </a:rPr>
              <a:t>ha</a:t>
            </a:r>
            <a:r>
              <a:rPr sz="1800" dirty="0">
                <a:latin typeface="Verdana"/>
                <a:cs typeface="Verdana"/>
              </a:rPr>
              <a:t> p =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-15" dirty="0">
                <a:latin typeface="Verdana"/>
                <a:cs typeface="Verdana"/>
              </a:rPr>
              <a:t>*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22" baseline="-20833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15" baseline="-20833" dirty="0">
                <a:latin typeface="Verdana"/>
                <a:cs typeface="Verdana"/>
              </a:rPr>
              <a:t>D</a:t>
            </a:r>
            <a:endParaRPr sz="1800" baseline="-20833">
              <a:latin typeface="Verdana"/>
              <a:cs typeface="Verdana"/>
            </a:endParaRPr>
          </a:p>
          <a:p>
            <a:pPr>
              <a:lnSpc>
                <a:spcPts val="2100"/>
              </a:lnSpc>
            </a:pPr>
            <a:endParaRPr sz="2100"/>
          </a:p>
          <a:p>
            <a:pPr>
              <a:lnSpc>
                <a:spcPts val="2200"/>
              </a:lnSpc>
              <a:spcBef>
                <a:spcPts val="31"/>
              </a:spcBef>
            </a:pPr>
            <a:endParaRPr sz="2200"/>
          </a:p>
          <a:p>
            <a:pPr marL="1841500">
              <a:lnSpc>
                <a:spcPts val="2155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r>
              <a:rPr sz="1800" spc="-10" dirty="0">
                <a:latin typeface="Verdana"/>
                <a:cs typeface="Verdana"/>
              </a:rPr>
              <a:t>*</a:t>
            </a:r>
            <a:r>
              <a:rPr sz="1800" dirty="0">
                <a:latin typeface="Verdana"/>
                <a:cs typeface="Verdana"/>
              </a:rPr>
              <a:t>: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5" dirty="0">
                <a:latin typeface="Verdana"/>
                <a:cs typeface="Verdana"/>
              </a:rPr>
              <a:t>g</a:t>
            </a:r>
            <a:r>
              <a:rPr sz="1800" spc="-10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ú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55"/>
              </a:lnSpc>
            </a:pPr>
            <a:r>
              <a:rPr sz="1800" spc="-5" dirty="0">
                <a:solidFill>
                  <a:srgbClr val="CC0000"/>
                </a:solidFill>
                <a:latin typeface="Wingdings"/>
                <a:cs typeface="Wingdings"/>
              </a:rPr>
              <a:t></a:t>
            </a:r>
            <a:r>
              <a:rPr sz="1800" dirty="0">
                <a:latin typeface="Verdana"/>
                <a:cs typeface="Verdana"/>
              </a:rPr>
              <a:t>ha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’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22" baseline="-20833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&gt;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15" baseline="-20833" dirty="0">
                <a:latin typeface="Verdana"/>
                <a:cs typeface="Verdana"/>
              </a:rPr>
              <a:t>D</a:t>
            </a:r>
            <a:endParaRPr sz="1800" baseline="-20833">
              <a:latin typeface="Verdana"/>
              <a:cs typeface="Verdana"/>
            </a:endParaRPr>
          </a:p>
          <a:p>
            <a:pPr>
              <a:lnSpc>
                <a:spcPts val="2100"/>
              </a:lnSpc>
            </a:pPr>
            <a:endParaRPr sz="2100"/>
          </a:p>
          <a:p>
            <a:pPr>
              <a:lnSpc>
                <a:spcPts val="2200"/>
              </a:lnSpc>
              <a:spcBef>
                <a:spcPts val="31"/>
              </a:spcBef>
            </a:pPr>
            <a:endParaRPr sz="2200"/>
          </a:p>
          <a:p>
            <a:pPr marL="1841500">
              <a:lnSpc>
                <a:spcPts val="2155"/>
              </a:lnSpc>
            </a:pPr>
            <a:r>
              <a:rPr sz="1800" dirty="0">
                <a:latin typeface="Verdana"/>
                <a:cs typeface="Verdana"/>
              </a:rPr>
              <a:t>tú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k</a:t>
            </a:r>
            <a:r>
              <a:rPr sz="1800" spc="10" dirty="0">
                <a:latin typeface="Verdana"/>
                <a:cs typeface="Verdana"/>
              </a:rPr>
              <a:t>í</a:t>
            </a:r>
            <a:r>
              <a:rPr sz="1800" dirty="0">
                <a:latin typeface="Verdana"/>
                <a:cs typeface="Verdana"/>
              </a:rPr>
              <a:t>ná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at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55"/>
              </a:lnSpc>
            </a:pPr>
            <a:r>
              <a:rPr sz="1800" spc="-5" dirty="0">
                <a:solidFill>
                  <a:srgbClr val="CC0000"/>
                </a:solidFill>
                <a:latin typeface="Wingdings"/>
                <a:cs typeface="Wingdings"/>
              </a:rPr>
              <a:t></a:t>
            </a:r>
            <a:r>
              <a:rPr sz="1800" dirty="0">
                <a:latin typeface="Verdana"/>
                <a:cs typeface="Verdana"/>
              </a:rPr>
              <a:t>ha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”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22" baseline="-20833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&lt;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15" baseline="-20833" dirty="0">
                <a:latin typeface="Verdana"/>
                <a:cs typeface="Verdana"/>
              </a:rPr>
              <a:t>D</a:t>
            </a:r>
            <a:endParaRPr sz="1800" baseline="-20833">
              <a:latin typeface="Verdana"/>
              <a:cs typeface="Verdana"/>
            </a:endParaRPr>
          </a:p>
          <a:p>
            <a:pPr>
              <a:lnSpc>
                <a:spcPts val="2100"/>
              </a:lnSpc>
            </a:pPr>
            <a:endParaRPr sz="2100"/>
          </a:p>
          <a:p>
            <a:pPr>
              <a:lnSpc>
                <a:spcPts val="2200"/>
              </a:lnSpc>
              <a:spcBef>
                <a:spcPts val="34"/>
              </a:spcBef>
            </a:pPr>
            <a:endParaRPr sz="2200"/>
          </a:p>
          <a:p>
            <a:pPr marL="9271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tú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et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(h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á</a:t>
            </a:r>
            <a:r>
              <a:rPr sz="1800" spc="-15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8148" y="2252598"/>
            <a:ext cx="76200" cy="316230"/>
          </a:xfrm>
          <a:custGeom>
            <a:avLst/>
            <a:gdLst/>
            <a:ahLst/>
            <a:cxnLst/>
            <a:rect l="l" t="t" r="r" b="b"/>
            <a:pathLst>
              <a:path w="76200" h="316230">
                <a:moveTo>
                  <a:pt x="31750" y="239775"/>
                </a:moveTo>
                <a:lnTo>
                  <a:pt x="0" y="239775"/>
                </a:lnTo>
                <a:lnTo>
                  <a:pt x="38100" y="315975"/>
                </a:lnTo>
                <a:lnTo>
                  <a:pt x="69850" y="252475"/>
                </a:lnTo>
                <a:lnTo>
                  <a:pt x="31750" y="252475"/>
                </a:lnTo>
                <a:lnTo>
                  <a:pt x="31750" y="239775"/>
                </a:lnTo>
                <a:close/>
              </a:path>
              <a:path w="76200" h="316230">
                <a:moveTo>
                  <a:pt x="44450" y="0"/>
                </a:moveTo>
                <a:lnTo>
                  <a:pt x="31750" y="0"/>
                </a:lnTo>
                <a:lnTo>
                  <a:pt x="31750" y="252475"/>
                </a:lnTo>
                <a:lnTo>
                  <a:pt x="44450" y="252475"/>
                </a:lnTo>
                <a:lnTo>
                  <a:pt x="44450" y="0"/>
                </a:lnTo>
                <a:close/>
              </a:path>
              <a:path w="76200" h="316230">
                <a:moveTo>
                  <a:pt x="76200" y="239775"/>
                </a:moveTo>
                <a:lnTo>
                  <a:pt x="44450" y="239775"/>
                </a:lnTo>
                <a:lnTo>
                  <a:pt x="44450" y="252475"/>
                </a:lnTo>
                <a:lnTo>
                  <a:pt x="69850" y="252475"/>
                </a:lnTo>
                <a:lnTo>
                  <a:pt x="76200" y="239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37348" y="3306698"/>
            <a:ext cx="76200" cy="316230"/>
          </a:xfrm>
          <a:custGeom>
            <a:avLst/>
            <a:gdLst/>
            <a:ahLst/>
            <a:cxnLst/>
            <a:rect l="l" t="t" r="r" b="b"/>
            <a:pathLst>
              <a:path w="76200" h="316229">
                <a:moveTo>
                  <a:pt x="31750" y="239775"/>
                </a:moveTo>
                <a:lnTo>
                  <a:pt x="0" y="239775"/>
                </a:lnTo>
                <a:lnTo>
                  <a:pt x="38100" y="315975"/>
                </a:lnTo>
                <a:lnTo>
                  <a:pt x="69850" y="252475"/>
                </a:lnTo>
                <a:lnTo>
                  <a:pt x="31750" y="252475"/>
                </a:lnTo>
                <a:lnTo>
                  <a:pt x="31750" y="239775"/>
                </a:lnTo>
                <a:close/>
              </a:path>
              <a:path w="76200" h="316229">
                <a:moveTo>
                  <a:pt x="44450" y="0"/>
                </a:moveTo>
                <a:lnTo>
                  <a:pt x="31750" y="0"/>
                </a:lnTo>
                <a:lnTo>
                  <a:pt x="31750" y="252475"/>
                </a:lnTo>
                <a:lnTo>
                  <a:pt x="44450" y="252475"/>
                </a:lnTo>
                <a:lnTo>
                  <a:pt x="44450" y="0"/>
                </a:lnTo>
                <a:close/>
              </a:path>
              <a:path w="76200" h="316229">
                <a:moveTo>
                  <a:pt x="76200" y="239775"/>
                </a:moveTo>
                <a:lnTo>
                  <a:pt x="44450" y="239775"/>
                </a:lnTo>
                <a:lnTo>
                  <a:pt x="44450" y="252475"/>
                </a:lnTo>
                <a:lnTo>
                  <a:pt x="69850" y="252475"/>
                </a:lnTo>
                <a:lnTo>
                  <a:pt x="76200" y="239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32598" y="4497323"/>
            <a:ext cx="76200" cy="316230"/>
          </a:xfrm>
          <a:custGeom>
            <a:avLst/>
            <a:gdLst/>
            <a:ahLst/>
            <a:cxnLst/>
            <a:rect l="l" t="t" r="r" b="b"/>
            <a:pathLst>
              <a:path w="76200" h="316229">
                <a:moveTo>
                  <a:pt x="31750" y="239775"/>
                </a:moveTo>
                <a:lnTo>
                  <a:pt x="0" y="239775"/>
                </a:lnTo>
                <a:lnTo>
                  <a:pt x="38100" y="315975"/>
                </a:lnTo>
                <a:lnTo>
                  <a:pt x="69850" y="252475"/>
                </a:lnTo>
                <a:lnTo>
                  <a:pt x="31750" y="252475"/>
                </a:lnTo>
                <a:lnTo>
                  <a:pt x="31750" y="239775"/>
                </a:lnTo>
                <a:close/>
              </a:path>
              <a:path w="76200" h="316229">
                <a:moveTo>
                  <a:pt x="44450" y="0"/>
                </a:moveTo>
                <a:lnTo>
                  <a:pt x="31750" y="0"/>
                </a:lnTo>
                <a:lnTo>
                  <a:pt x="31750" y="252475"/>
                </a:lnTo>
                <a:lnTo>
                  <a:pt x="44450" y="252475"/>
                </a:lnTo>
                <a:lnTo>
                  <a:pt x="44450" y="0"/>
                </a:lnTo>
                <a:close/>
              </a:path>
              <a:path w="76200" h="316229">
                <a:moveTo>
                  <a:pt x="76200" y="239775"/>
                </a:moveTo>
                <a:lnTo>
                  <a:pt x="44450" y="239775"/>
                </a:lnTo>
                <a:lnTo>
                  <a:pt x="44450" y="252475"/>
                </a:lnTo>
                <a:lnTo>
                  <a:pt x="69850" y="252475"/>
                </a:lnTo>
                <a:lnTo>
                  <a:pt x="76200" y="239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pc="-25" dirty="0"/>
              <a:t>Pé</a:t>
            </a:r>
            <a:r>
              <a:rPr dirty="0"/>
              <a:t>l</a:t>
            </a:r>
            <a:r>
              <a:rPr spc="-25" dirty="0"/>
              <a:t>dák</a:t>
            </a:r>
            <a:r>
              <a:rPr spc="-15" dirty="0"/>
              <a:t> </a:t>
            </a:r>
            <a:r>
              <a:rPr spc="-25" dirty="0"/>
              <a:t>a</a:t>
            </a:r>
            <a:r>
              <a:rPr spc="-5" dirty="0"/>
              <a:t> </a:t>
            </a:r>
            <a:r>
              <a:rPr spc="-20" dirty="0"/>
              <a:t>piaci</a:t>
            </a:r>
            <a:r>
              <a:rPr spc="5" dirty="0"/>
              <a:t> </a:t>
            </a:r>
            <a:r>
              <a:rPr spc="-25" dirty="0"/>
              <a:t>mechanizmus mű</a:t>
            </a:r>
            <a:r>
              <a:rPr spc="-40" dirty="0"/>
              <a:t>k</a:t>
            </a:r>
            <a:r>
              <a:rPr spc="-20" dirty="0"/>
              <a:t>ödésére:</a:t>
            </a:r>
            <a:r>
              <a:rPr spc="20" dirty="0"/>
              <a:t> </a:t>
            </a:r>
            <a:r>
              <a:rPr spc="-25" dirty="0"/>
              <a:t>a</a:t>
            </a:r>
            <a:r>
              <a:rPr spc="-5" dirty="0"/>
              <a:t> </a:t>
            </a:r>
            <a:r>
              <a:rPr spc="-20" dirty="0"/>
              <a:t>kínálat</a:t>
            </a:r>
            <a:r>
              <a:rPr spc="5" dirty="0"/>
              <a:t> </a:t>
            </a:r>
            <a:r>
              <a:rPr spc="-20" dirty="0"/>
              <a:t>csök</a:t>
            </a:r>
            <a:r>
              <a:rPr spc="-45" dirty="0"/>
              <a:t>k</a:t>
            </a:r>
            <a:r>
              <a:rPr spc="-20" dirty="0"/>
              <a:t>enése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44675" y="2709798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1001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24250"/>
            <a:ext cx="2809875" cy="1619250"/>
          </a:xfrm>
          <a:custGeom>
            <a:avLst/>
            <a:gdLst/>
            <a:ahLst/>
            <a:cxnLst/>
            <a:rect l="l" t="t" r="r" b="b"/>
            <a:pathLst>
              <a:path w="2809875" h="1619250">
                <a:moveTo>
                  <a:pt x="0" y="1619250"/>
                </a:moveTo>
                <a:lnTo>
                  <a:pt x="28098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6750" y="2527300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19050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7475" y="338620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3742" y="3160014"/>
            <a:ext cx="24828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P’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0844" y="3915917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71575" y="3389248"/>
            <a:ext cx="114300" cy="612775"/>
          </a:xfrm>
          <a:custGeom>
            <a:avLst/>
            <a:gdLst/>
            <a:ahLst/>
            <a:cxnLst/>
            <a:rect l="l" t="t" r="r" b="b"/>
            <a:pathLst>
              <a:path w="114300" h="612775">
                <a:moveTo>
                  <a:pt x="76200" y="95250"/>
                </a:moveTo>
                <a:lnTo>
                  <a:pt x="38100" y="95250"/>
                </a:lnTo>
                <a:lnTo>
                  <a:pt x="38100" y="612775"/>
                </a:lnTo>
                <a:lnTo>
                  <a:pt x="76200" y="612775"/>
                </a:lnTo>
                <a:lnTo>
                  <a:pt x="76200" y="95250"/>
                </a:lnTo>
                <a:close/>
              </a:path>
              <a:path w="114300" h="612775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612775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145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12775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12775" h="114300">
                <a:moveTo>
                  <a:pt x="612775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12775" y="76200"/>
                </a:lnTo>
                <a:lnTo>
                  <a:pt x="6127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857245" y="3173857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E'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98823" y="2381377"/>
            <a:ext cx="2444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043551" y="1820926"/>
            <a:ext cx="3546475" cy="1478280"/>
          </a:xfrm>
          <a:custGeom>
            <a:avLst/>
            <a:gdLst/>
            <a:ahLst/>
            <a:cxnLst/>
            <a:rect l="l" t="t" r="r" b="b"/>
            <a:pathLst>
              <a:path w="3546475" h="1478279">
                <a:moveTo>
                  <a:pt x="0" y="1477899"/>
                </a:moveTo>
                <a:lnTo>
                  <a:pt x="3546475" y="1477899"/>
                </a:lnTo>
                <a:lnTo>
                  <a:pt x="3546475" y="0"/>
                </a:lnTo>
                <a:lnTo>
                  <a:pt x="0" y="0"/>
                </a:lnTo>
                <a:lnTo>
                  <a:pt x="0" y="1477899"/>
                </a:lnTo>
                <a:close/>
              </a:path>
            </a:pathLst>
          </a:custGeom>
          <a:ln w="9524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122926" y="1865376"/>
            <a:ext cx="3383279" cy="1378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sz="1800" spc="5" dirty="0">
                <a:latin typeface="Verdana"/>
                <a:cs typeface="Verdana"/>
              </a:rPr>
              <a:t>H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5" dirty="0">
                <a:latin typeface="Verdana"/>
                <a:cs typeface="Verdana"/>
              </a:rPr>
              <a:t>kí</a:t>
            </a:r>
            <a:r>
              <a:rPr sz="1800" dirty="0">
                <a:latin typeface="Verdana"/>
                <a:cs typeface="Verdana"/>
              </a:rPr>
              <a:t>ná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at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csökk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n (k</a:t>
            </a:r>
            <a:r>
              <a:rPr sz="1800" spc="10" dirty="0">
                <a:latin typeface="Verdana"/>
                <a:cs typeface="Verdana"/>
              </a:rPr>
              <a:t>í</a:t>
            </a:r>
            <a:r>
              <a:rPr sz="1800" dirty="0">
                <a:latin typeface="Verdana"/>
                <a:cs typeface="Verdana"/>
              </a:rPr>
              <a:t>ná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ati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görbe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ba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40" dirty="0">
                <a:latin typeface="Verdana"/>
                <a:cs typeface="Verdana"/>
              </a:rPr>
              <a:t>r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-5" dirty="0">
                <a:latin typeface="Verdana"/>
                <a:cs typeface="Verdana"/>
              </a:rPr>
              <a:t>-</a:t>
            </a:r>
            <a:r>
              <a:rPr sz="1800" dirty="0">
                <a:latin typeface="Verdana"/>
                <a:cs typeface="Verdana"/>
              </a:rPr>
              <a:t>fe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fe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é</a:t>
            </a:r>
            <a:endParaRPr sz="1800">
              <a:latin typeface="Verdana"/>
              <a:cs typeface="Verdana"/>
            </a:endParaRPr>
          </a:p>
          <a:p>
            <a:pPr marL="12700" marR="635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to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ód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k),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az e</a:t>
            </a:r>
            <a:r>
              <a:rPr sz="1800" spc="-10" dirty="0">
                <a:latin typeface="Verdana"/>
                <a:cs typeface="Verdana"/>
              </a:rPr>
              <a:t>gy</a:t>
            </a:r>
            <a:r>
              <a:rPr sz="1800" dirty="0">
                <a:latin typeface="Verdana"/>
                <a:cs typeface="Verdana"/>
              </a:rPr>
              <a:t>ensú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yi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ár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nő, és az eg</a:t>
            </a:r>
            <a:r>
              <a:rPr sz="1800" spc="-10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ensú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yi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men</a:t>
            </a:r>
            <a:r>
              <a:rPr sz="1800" spc="-10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ség csökk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n.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55085" y="2890773"/>
            <a:ext cx="103505" cy="1154430"/>
          </a:xfrm>
          <a:custGeom>
            <a:avLst/>
            <a:gdLst/>
            <a:ahLst/>
            <a:cxnLst/>
            <a:rect l="l" t="t" r="r" b="b"/>
            <a:pathLst>
              <a:path w="103504" h="1154429">
                <a:moveTo>
                  <a:pt x="58038" y="1052576"/>
                </a:moveTo>
                <a:lnTo>
                  <a:pt x="45338" y="1052576"/>
                </a:lnTo>
                <a:lnTo>
                  <a:pt x="45338" y="1154176"/>
                </a:lnTo>
                <a:lnTo>
                  <a:pt x="58038" y="1154176"/>
                </a:lnTo>
                <a:lnTo>
                  <a:pt x="58038" y="1052576"/>
                </a:lnTo>
                <a:close/>
              </a:path>
              <a:path w="103504" h="1154429">
                <a:moveTo>
                  <a:pt x="58038" y="912876"/>
                </a:moveTo>
                <a:lnTo>
                  <a:pt x="45338" y="912876"/>
                </a:lnTo>
                <a:lnTo>
                  <a:pt x="45338" y="1014476"/>
                </a:lnTo>
                <a:lnTo>
                  <a:pt x="58038" y="1014476"/>
                </a:lnTo>
                <a:lnTo>
                  <a:pt x="58038" y="912876"/>
                </a:lnTo>
                <a:close/>
              </a:path>
              <a:path w="103504" h="1154429">
                <a:moveTo>
                  <a:pt x="58038" y="773176"/>
                </a:moveTo>
                <a:lnTo>
                  <a:pt x="45338" y="773176"/>
                </a:lnTo>
                <a:lnTo>
                  <a:pt x="45338" y="874776"/>
                </a:lnTo>
                <a:lnTo>
                  <a:pt x="58038" y="874776"/>
                </a:lnTo>
                <a:lnTo>
                  <a:pt x="58038" y="773176"/>
                </a:lnTo>
                <a:close/>
              </a:path>
              <a:path w="103504" h="1154429">
                <a:moveTo>
                  <a:pt x="58038" y="633476"/>
                </a:moveTo>
                <a:lnTo>
                  <a:pt x="45338" y="633476"/>
                </a:lnTo>
                <a:lnTo>
                  <a:pt x="45338" y="735076"/>
                </a:lnTo>
                <a:lnTo>
                  <a:pt x="58038" y="735076"/>
                </a:lnTo>
                <a:lnTo>
                  <a:pt x="58038" y="633476"/>
                </a:lnTo>
                <a:close/>
              </a:path>
              <a:path w="103504" h="1154429">
                <a:moveTo>
                  <a:pt x="58038" y="493775"/>
                </a:moveTo>
                <a:lnTo>
                  <a:pt x="45338" y="493775"/>
                </a:lnTo>
                <a:lnTo>
                  <a:pt x="45338" y="595376"/>
                </a:lnTo>
                <a:lnTo>
                  <a:pt x="58038" y="595376"/>
                </a:lnTo>
                <a:lnTo>
                  <a:pt x="58038" y="493775"/>
                </a:lnTo>
                <a:close/>
              </a:path>
              <a:path w="103504" h="1154429">
                <a:moveTo>
                  <a:pt x="58038" y="354075"/>
                </a:moveTo>
                <a:lnTo>
                  <a:pt x="45338" y="354075"/>
                </a:lnTo>
                <a:lnTo>
                  <a:pt x="45338" y="455675"/>
                </a:lnTo>
                <a:lnTo>
                  <a:pt x="58038" y="455675"/>
                </a:lnTo>
                <a:lnTo>
                  <a:pt x="58038" y="354075"/>
                </a:lnTo>
                <a:close/>
              </a:path>
              <a:path w="103504" h="1154429">
                <a:moveTo>
                  <a:pt x="58038" y="214375"/>
                </a:moveTo>
                <a:lnTo>
                  <a:pt x="45338" y="214375"/>
                </a:lnTo>
                <a:lnTo>
                  <a:pt x="45338" y="315975"/>
                </a:lnTo>
                <a:lnTo>
                  <a:pt x="58038" y="315975"/>
                </a:lnTo>
                <a:lnTo>
                  <a:pt x="58038" y="214375"/>
                </a:lnTo>
                <a:close/>
              </a:path>
              <a:path w="103504" h="1154429">
                <a:moveTo>
                  <a:pt x="58038" y="74675"/>
                </a:moveTo>
                <a:lnTo>
                  <a:pt x="45338" y="74675"/>
                </a:lnTo>
                <a:lnTo>
                  <a:pt x="45338" y="176275"/>
                </a:lnTo>
                <a:lnTo>
                  <a:pt x="58038" y="176275"/>
                </a:lnTo>
                <a:lnTo>
                  <a:pt x="58038" y="74675"/>
                </a:lnTo>
                <a:close/>
              </a:path>
              <a:path w="103504" h="1154429">
                <a:moveTo>
                  <a:pt x="51688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0922" y="95123"/>
                </a:lnTo>
                <a:lnTo>
                  <a:pt x="45338" y="36122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4" h="1154429">
                <a:moveTo>
                  <a:pt x="59020" y="12573"/>
                </a:moveTo>
                <a:lnTo>
                  <a:pt x="58038" y="12573"/>
                </a:lnTo>
                <a:lnTo>
                  <a:pt x="58038" y="36122"/>
                </a:lnTo>
                <a:lnTo>
                  <a:pt x="92455" y="95123"/>
                </a:lnTo>
                <a:lnTo>
                  <a:pt x="96265" y="96138"/>
                </a:lnTo>
                <a:lnTo>
                  <a:pt x="102362" y="92583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4" h="1154429">
                <a:moveTo>
                  <a:pt x="51688" y="25236"/>
                </a:moveTo>
                <a:lnTo>
                  <a:pt x="45338" y="36122"/>
                </a:lnTo>
                <a:lnTo>
                  <a:pt x="45338" y="36575"/>
                </a:lnTo>
                <a:lnTo>
                  <a:pt x="58038" y="36575"/>
                </a:lnTo>
                <a:lnTo>
                  <a:pt x="58038" y="36122"/>
                </a:lnTo>
                <a:lnTo>
                  <a:pt x="51688" y="25236"/>
                </a:lnTo>
                <a:close/>
              </a:path>
              <a:path w="103504" h="1154429">
                <a:moveTo>
                  <a:pt x="58038" y="12573"/>
                </a:moveTo>
                <a:lnTo>
                  <a:pt x="45338" y="12573"/>
                </a:lnTo>
                <a:lnTo>
                  <a:pt x="45338" y="36122"/>
                </a:lnTo>
                <a:lnTo>
                  <a:pt x="51688" y="25236"/>
                </a:lnTo>
                <a:lnTo>
                  <a:pt x="46227" y="15875"/>
                </a:lnTo>
                <a:lnTo>
                  <a:pt x="58038" y="15875"/>
                </a:lnTo>
                <a:lnTo>
                  <a:pt x="58038" y="12573"/>
                </a:lnTo>
                <a:close/>
              </a:path>
              <a:path w="103504" h="1154429">
                <a:moveTo>
                  <a:pt x="58038" y="15875"/>
                </a:moveTo>
                <a:lnTo>
                  <a:pt x="57150" y="15875"/>
                </a:lnTo>
                <a:lnTo>
                  <a:pt x="51688" y="25236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4" h="1154429">
                <a:moveTo>
                  <a:pt x="57150" y="15875"/>
                </a:moveTo>
                <a:lnTo>
                  <a:pt x="46227" y="15875"/>
                </a:lnTo>
                <a:lnTo>
                  <a:pt x="51688" y="25236"/>
                </a:lnTo>
                <a:lnTo>
                  <a:pt x="57150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98547" y="5342838"/>
            <a:ext cx="3473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Q’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42894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759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A</a:t>
            </a:r>
            <a:r>
              <a:rPr sz="3600" spc="-25" dirty="0"/>
              <a:t> </a:t>
            </a:r>
            <a:r>
              <a:rPr sz="3600" dirty="0"/>
              <a:t>kínál</a:t>
            </a:r>
            <a:r>
              <a:rPr sz="3600" spc="-15" dirty="0"/>
              <a:t>a</a:t>
            </a:r>
            <a:r>
              <a:rPr sz="3600" dirty="0"/>
              <a:t>t</a:t>
            </a:r>
            <a:r>
              <a:rPr sz="3600" spc="-10" dirty="0"/>
              <a:t> </a:t>
            </a:r>
            <a:r>
              <a:rPr sz="3600" dirty="0"/>
              <a:t>cs</a:t>
            </a:r>
            <a:r>
              <a:rPr sz="3600" spc="-15" dirty="0"/>
              <a:t>ö</a:t>
            </a:r>
            <a:r>
              <a:rPr sz="3600" dirty="0"/>
              <a:t>kkenése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3875" y="2635250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44951"/>
            <a:ext cx="2830830" cy="1598930"/>
          </a:xfrm>
          <a:custGeom>
            <a:avLst/>
            <a:gdLst/>
            <a:ahLst/>
            <a:cxnLst/>
            <a:rect l="l" t="t" r="r" b="b"/>
            <a:pathLst>
              <a:path w="2830829" h="1598929">
                <a:moveTo>
                  <a:pt x="0" y="1598549"/>
                </a:moveTo>
                <a:lnTo>
                  <a:pt x="2830449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6750" y="2527300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19050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7475" y="338620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60526" y="3160014"/>
            <a:ext cx="24828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P’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711" y="3915917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71575" y="3389248"/>
            <a:ext cx="114300" cy="612775"/>
          </a:xfrm>
          <a:custGeom>
            <a:avLst/>
            <a:gdLst/>
            <a:ahLst/>
            <a:cxnLst/>
            <a:rect l="l" t="t" r="r" b="b"/>
            <a:pathLst>
              <a:path w="114300" h="612775">
                <a:moveTo>
                  <a:pt x="76200" y="95250"/>
                </a:moveTo>
                <a:lnTo>
                  <a:pt x="38100" y="95250"/>
                </a:lnTo>
                <a:lnTo>
                  <a:pt x="38100" y="612775"/>
                </a:lnTo>
                <a:lnTo>
                  <a:pt x="76200" y="612775"/>
                </a:lnTo>
                <a:lnTo>
                  <a:pt x="76200" y="95250"/>
                </a:lnTo>
                <a:close/>
              </a:path>
              <a:path w="114300" h="612775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612775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145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12775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12775" h="114300">
                <a:moveTo>
                  <a:pt x="612775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12775" y="76200"/>
                </a:lnTo>
                <a:lnTo>
                  <a:pt x="6127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7245" y="3173857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E'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98823" y="2381377"/>
            <a:ext cx="2444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30826" y="1646301"/>
            <a:ext cx="4065904" cy="2862580"/>
          </a:xfrm>
          <a:custGeom>
            <a:avLst/>
            <a:gdLst/>
            <a:ahLst/>
            <a:cxnLst/>
            <a:rect l="l" t="t" r="r" b="b"/>
            <a:pathLst>
              <a:path w="4065904" h="2862579">
                <a:moveTo>
                  <a:pt x="0" y="2862199"/>
                </a:moveTo>
                <a:lnTo>
                  <a:pt x="4065524" y="2862199"/>
                </a:lnTo>
                <a:lnTo>
                  <a:pt x="4065524" y="0"/>
                </a:lnTo>
                <a:lnTo>
                  <a:pt x="0" y="0"/>
                </a:lnTo>
                <a:lnTo>
                  <a:pt x="0" y="2862199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10073" y="1689734"/>
            <a:ext cx="3768090" cy="183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fog</a:t>
            </a:r>
            <a:r>
              <a:rPr sz="2000" spc="-40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asztói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több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 csök</a:t>
            </a:r>
            <a:r>
              <a:rPr sz="2000" spc="-2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n, 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rt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az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spc="-25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d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s kö</a:t>
            </a:r>
            <a:r>
              <a:rPr sz="2000" spc="-15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2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zt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n: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Font typeface="Verdana"/>
              <a:buChar char="•"/>
              <a:tabLst>
                <a:tab pos="238760" algn="l"/>
              </a:tabLst>
            </a:pPr>
            <a:r>
              <a:rPr sz="2000" spc="-25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eve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bb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ve</a:t>
            </a:r>
            <a:r>
              <a:rPr sz="2000" dirty="0">
                <a:latin typeface="Verdana"/>
                <a:cs typeface="Verdana"/>
              </a:rPr>
              <a:t>sz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(B)</a:t>
            </a:r>
            <a:endParaRPr sz="2000">
              <a:latin typeface="Verdana"/>
              <a:cs typeface="Verdana"/>
            </a:endParaRPr>
          </a:p>
          <a:p>
            <a:pPr marL="12700" marR="336550">
              <a:lnSpc>
                <a:spcPct val="100000"/>
              </a:lnSpc>
              <a:buFont typeface="Verdana"/>
              <a:buChar char="•"/>
              <a:tabLst>
                <a:tab pos="238760" algn="l"/>
                <a:tab pos="2393950" algn="l"/>
              </a:tabLst>
            </a:pP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gas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bb 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on	</a:t>
            </a:r>
            <a:r>
              <a:rPr sz="2000" spc="-10" dirty="0">
                <a:latin typeface="Verdana"/>
                <a:cs typeface="Verdana"/>
              </a:rPr>
              <a:t>ve</a:t>
            </a:r>
            <a:r>
              <a:rPr sz="2000" dirty="0">
                <a:latin typeface="Verdana"/>
                <a:cs typeface="Verdana"/>
              </a:rPr>
              <a:t>sz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k </a:t>
            </a:r>
            <a:r>
              <a:rPr sz="2000" spc="-5" dirty="0">
                <a:latin typeface="Verdana"/>
                <a:cs typeface="Verdana"/>
              </a:rPr>
              <a:t>(A)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10073" y="3823970"/>
            <a:ext cx="3689350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ők 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vét</a:t>
            </a:r>
            <a:r>
              <a:rPr sz="2000" spc="-10" dirty="0">
                <a:latin typeface="Verdana"/>
                <a:cs typeface="Verdana"/>
              </a:rPr>
              <a:t>el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nő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v</a:t>
            </a:r>
            <a:r>
              <a:rPr sz="2000" dirty="0">
                <a:latin typeface="Verdana"/>
                <a:cs typeface="Verdana"/>
              </a:rPr>
              <a:t>agy csök</a:t>
            </a:r>
            <a:r>
              <a:rPr sz="2000" spc="-3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től függ?)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14525" y="3395662"/>
            <a:ext cx="1222375" cy="687705"/>
          </a:xfrm>
          <a:custGeom>
            <a:avLst/>
            <a:gdLst/>
            <a:ahLst/>
            <a:cxnLst/>
            <a:rect l="l" t="t" r="r" b="b"/>
            <a:pathLst>
              <a:path w="1222375" h="687704">
                <a:moveTo>
                  <a:pt x="0" y="687387"/>
                </a:moveTo>
                <a:lnTo>
                  <a:pt x="1222375" y="687387"/>
                </a:lnTo>
                <a:lnTo>
                  <a:pt x="1222375" y="0"/>
                </a:lnTo>
                <a:lnTo>
                  <a:pt x="0" y="0"/>
                </a:lnTo>
                <a:lnTo>
                  <a:pt x="0" y="687387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14525" y="3395662"/>
            <a:ext cx="1222375" cy="687705"/>
          </a:xfrm>
          <a:custGeom>
            <a:avLst/>
            <a:gdLst/>
            <a:ahLst/>
            <a:cxnLst/>
            <a:rect l="l" t="t" r="r" b="b"/>
            <a:pathLst>
              <a:path w="1222375" h="687704">
                <a:moveTo>
                  <a:pt x="0" y="687387"/>
                </a:moveTo>
                <a:lnTo>
                  <a:pt x="1222375" y="687387"/>
                </a:lnTo>
                <a:lnTo>
                  <a:pt x="1222375" y="0"/>
                </a:lnTo>
                <a:lnTo>
                  <a:pt x="0" y="0"/>
                </a:lnTo>
                <a:lnTo>
                  <a:pt x="0" y="6873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934717" y="3601466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54300" y="3384550"/>
            <a:ext cx="739775" cy="688975"/>
          </a:xfrm>
          <a:custGeom>
            <a:avLst/>
            <a:gdLst/>
            <a:ahLst/>
            <a:cxnLst/>
            <a:rect l="l" t="t" r="r" b="b"/>
            <a:pathLst>
              <a:path w="739775" h="688975">
                <a:moveTo>
                  <a:pt x="0" y="0"/>
                </a:moveTo>
                <a:lnTo>
                  <a:pt x="0" y="688975"/>
                </a:lnTo>
                <a:lnTo>
                  <a:pt x="739775" y="688975"/>
                </a:lnTo>
                <a:lnTo>
                  <a:pt x="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54300" y="3384550"/>
            <a:ext cx="739775" cy="688975"/>
          </a:xfrm>
          <a:custGeom>
            <a:avLst/>
            <a:gdLst/>
            <a:ahLst/>
            <a:cxnLst/>
            <a:rect l="l" t="t" r="r" b="b"/>
            <a:pathLst>
              <a:path w="739775" h="688975">
                <a:moveTo>
                  <a:pt x="0" y="688975"/>
                </a:moveTo>
                <a:lnTo>
                  <a:pt x="0" y="0"/>
                </a:lnTo>
                <a:lnTo>
                  <a:pt x="739775" y="688975"/>
                </a:lnTo>
                <a:lnTo>
                  <a:pt x="0" y="6889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809494" y="3763391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06675" y="33322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06675" y="33322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49625" y="3970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49625" y="3970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98547" y="5342838"/>
            <a:ext cx="3473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Q’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42894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767" y="508508"/>
            <a:ext cx="7809230" cy="1037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400" spc="-25" dirty="0">
                <a:latin typeface="Verdana"/>
                <a:cs typeface="Verdana"/>
              </a:rPr>
              <a:t>Pé</a:t>
            </a:r>
            <a:r>
              <a:rPr sz="3400" dirty="0">
                <a:latin typeface="Verdana"/>
                <a:cs typeface="Verdana"/>
              </a:rPr>
              <a:t>l</a:t>
            </a:r>
            <a:r>
              <a:rPr sz="3400" spc="-25" dirty="0">
                <a:latin typeface="Verdana"/>
                <a:cs typeface="Verdana"/>
              </a:rPr>
              <a:t>dák</a:t>
            </a:r>
            <a:r>
              <a:rPr sz="3400" spc="-15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a</a:t>
            </a:r>
            <a:r>
              <a:rPr sz="3400" spc="-5" dirty="0">
                <a:latin typeface="Verdana"/>
                <a:cs typeface="Verdana"/>
              </a:rPr>
              <a:t> </a:t>
            </a:r>
            <a:r>
              <a:rPr sz="3400" spc="-20" dirty="0">
                <a:latin typeface="Verdana"/>
                <a:cs typeface="Verdana"/>
              </a:rPr>
              <a:t>piaci</a:t>
            </a:r>
            <a:r>
              <a:rPr sz="3400" spc="5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mechanizmus mű</a:t>
            </a:r>
            <a:r>
              <a:rPr sz="3400" spc="-40" dirty="0">
                <a:latin typeface="Verdana"/>
                <a:cs typeface="Verdana"/>
              </a:rPr>
              <a:t>k</a:t>
            </a:r>
            <a:r>
              <a:rPr sz="3400" spc="-20" dirty="0">
                <a:latin typeface="Verdana"/>
                <a:cs typeface="Verdana"/>
              </a:rPr>
              <a:t>ödésére:</a:t>
            </a:r>
            <a:r>
              <a:rPr sz="3400" spc="20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a</a:t>
            </a:r>
            <a:r>
              <a:rPr sz="3400" spc="-5" dirty="0">
                <a:latin typeface="Verdana"/>
                <a:cs typeface="Verdana"/>
              </a:rPr>
              <a:t> </a:t>
            </a:r>
            <a:r>
              <a:rPr sz="3400" spc="-20" dirty="0">
                <a:latin typeface="Verdana"/>
                <a:cs typeface="Verdana"/>
              </a:rPr>
              <a:t>keresle</a:t>
            </a:r>
            <a:r>
              <a:rPr sz="3400" spc="-15" dirty="0">
                <a:latin typeface="Verdana"/>
                <a:cs typeface="Verdana"/>
              </a:rPr>
              <a:t>t</a:t>
            </a:r>
            <a:r>
              <a:rPr sz="3400" spc="5" dirty="0">
                <a:latin typeface="Verdana"/>
                <a:cs typeface="Verdana"/>
              </a:rPr>
              <a:t> </a:t>
            </a:r>
            <a:r>
              <a:rPr sz="3400" spc="-20" dirty="0">
                <a:latin typeface="Verdana"/>
                <a:cs typeface="Verdana"/>
              </a:rPr>
              <a:t>c</a:t>
            </a:r>
            <a:r>
              <a:rPr sz="3400" spc="-35" dirty="0">
                <a:latin typeface="Verdana"/>
                <a:cs typeface="Verdana"/>
              </a:rPr>
              <a:t>s</a:t>
            </a:r>
            <a:r>
              <a:rPr sz="3400" spc="-25" dirty="0">
                <a:latin typeface="Verdana"/>
                <a:cs typeface="Verdana"/>
              </a:rPr>
              <a:t>ök</a:t>
            </a:r>
            <a:r>
              <a:rPr sz="3400" spc="-40" dirty="0">
                <a:latin typeface="Verdana"/>
                <a:cs typeface="Verdana"/>
              </a:rPr>
              <a:t>k</a:t>
            </a:r>
            <a:r>
              <a:rPr sz="3400" spc="-20" dirty="0">
                <a:latin typeface="Verdana"/>
                <a:cs typeface="Verdana"/>
              </a:rPr>
              <a:t>enése</a:t>
            </a:r>
            <a:endParaRPr sz="3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3875" y="232092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9125" y="2574925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7475" y="3205098"/>
            <a:ext cx="1421130" cy="9525"/>
          </a:xfrm>
          <a:custGeom>
            <a:avLst/>
            <a:gdLst/>
            <a:ahLst/>
            <a:cxnLst/>
            <a:rect l="l" t="t" r="r" b="b"/>
            <a:pathLst>
              <a:path w="1421130" h="9525">
                <a:moveTo>
                  <a:pt x="1420876" y="95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73150" y="3189223"/>
            <a:ext cx="299973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 smtClean="0">
                <a:latin typeface="Verdana"/>
                <a:cs typeface="Verdana"/>
              </a:rPr>
              <a:t>P</a:t>
            </a:r>
            <a:endParaRPr sz="2000" dirty="0">
              <a:latin typeface="Verdana"/>
              <a:cs typeface="Verdana"/>
            </a:endParaRPr>
          </a:p>
          <a:p>
            <a:pPr marL="40005">
              <a:lnSpc>
                <a:spcPct val="100000"/>
              </a:lnSpc>
              <a:spcBef>
                <a:spcPts val="1525"/>
              </a:spcBef>
            </a:pPr>
            <a:r>
              <a:rPr sz="2000" dirty="0" smtClean="0">
                <a:latin typeface="Verdana"/>
                <a:cs typeface="Verdana"/>
              </a:rPr>
              <a:t>P</a:t>
            </a:r>
            <a:r>
              <a:rPr lang="hu-HU" sz="2000" dirty="0" smtClean="0">
                <a:latin typeface="Verdana"/>
                <a:cs typeface="Verdana"/>
              </a:rPr>
              <a:t>'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4400" y="3194050"/>
            <a:ext cx="114300" cy="612775"/>
          </a:xfrm>
          <a:custGeom>
            <a:avLst/>
            <a:gdLst/>
            <a:ahLst/>
            <a:cxnLst/>
            <a:rect l="l" t="t" r="r" b="b"/>
            <a:pathLst>
              <a:path w="114300" h="612775">
                <a:moveTo>
                  <a:pt x="38100" y="498475"/>
                </a:moveTo>
                <a:lnTo>
                  <a:pt x="0" y="498475"/>
                </a:lnTo>
                <a:lnTo>
                  <a:pt x="57150" y="612775"/>
                </a:lnTo>
                <a:lnTo>
                  <a:pt x="104775" y="517525"/>
                </a:lnTo>
                <a:lnTo>
                  <a:pt x="38100" y="517525"/>
                </a:lnTo>
                <a:lnTo>
                  <a:pt x="38100" y="498475"/>
                </a:lnTo>
                <a:close/>
              </a:path>
              <a:path w="114300" h="612775">
                <a:moveTo>
                  <a:pt x="76200" y="0"/>
                </a:moveTo>
                <a:lnTo>
                  <a:pt x="38100" y="0"/>
                </a:lnTo>
                <a:lnTo>
                  <a:pt x="38100" y="517525"/>
                </a:lnTo>
                <a:lnTo>
                  <a:pt x="76200" y="517525"/>
                </a:lnTo>
                <a:lnTo>
                  <a:pt x="76200" y="0"/>
                </a:lnTo>
                <a:close/>
              </a:path>
              <a:path w="114300" h="612775">
                <a:moveTo>
                  <a:pt x="114300" y="498475"/>
                </a:moveTo>
                <a:lnTo>
                  <a:pt x="76200" y="498475"/>
                </a:lnTo>
                <a:lnTo>
                  <a:pt x="76200" y="517525"/>
                </a:lnTo>
                <a:lnTo>
                  <a:pt x="104775" y="517525"/>
                </a:lnTo>
                <a:lnTo>
                  <a:pt x="1143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36926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55825" y="37623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30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090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12775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12775" h="114300">
                <a:moveTo>
                  <a:pt x="612775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12775" y="76200"/>
                </a:lnTo>
                <a:lnTo>
                  <a:pt x="6127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02126" y="312292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189828" y="3798698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E'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98823" y="2381377"/>
            <a:ext cx="2444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10226" y="2076450"/>
            <a:ext cx="3657600" cy="1938655"/>
          </a:xfrm>
          <a:custGeom>
            <a:avLst/>
            <a:gdLst/>
            <a:ahLst/>
            <a:cxnLst/>
            <a:rect l="l" t="t" r="r" b="b"/>
            <a:pathLst>
              <a:path w="3657600" h="1938654">
                <a:moveTo>
                  <a:pt x="0" y="1938401"/>
                </a:moveTo>
                <a:lnTo>
                  <a:pt x="3657600" y="1938401"/>
                </a:lnTo>
                <a:lnTo>
                  <a:pt x="3657600" y="0"/>
                </a:lnTo>
                <a:lnTo>
                  <a:pt x="0" y="0"/>
                </a:lnTo>
                <a:lnTo>
                  <a:pt x="0" y="1938401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89601" y="2121153"/>
            <a:ext cx="3484245" cy="183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Ha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eslet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cs</a:t>
            </a:r>
            <a:r>
              <a:rPr sz="2400" spc="-10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-35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en (a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esleti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görbe </a:t>
            </a:r>
            <a:r>
              <a:rPr sz="2400" spc="-5" dirty="0">
                <a:latin typeface="Verdana"/>
                <a:cs typeface="Verdana"/>
              </a:rPr>
              <a:t>bal</a:t>
            </a:r>
            <a:r>
              <a:rPr sz="2400" spc="-4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a-le</a:t>
            </a:r>
            <a:r>
              <a:rPr sz="2400" spc="-10" dirty="0">
                <a:latin typeface="Verdana"/>
                <a:cs typeface="Verdana"/>
              </a:rPr>
              <a:t>f</a:t>
            </a:r>
            <a:r>
              <a:rPr sz="2400" dirty="0">
                <a:latin typeface="Verdana"/>
                <a:cs typeface="Verdana"/>
              </a:rPr>
              <a:t>elé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tol</a:t>
            </a:r>
            <a:r>
              <a:rPr sz="2400" spc="-10" dirty="0">
                <a:latin typeface="Verdana"/>
                <a:cs typeface="Verdana"/>
              </a:rPr>
              <a:t>ó</a:t>
            </a:r>
            <a:r>
              <a:rPr sz="2400" dirty="0">
                <a:latin typeface="Verdana"/>
                <a:cs typeface="Verdana"/>
              </a:rPr>
              <a:t>dik), az 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g</a:t>
            </a:r>
            <a:r>
              <a:rPr sz="2400" spc="-25" dirty="0">
                <a:latin typeface="Verdana"/>
                <a:cs typeface="Verdana"/>
              </a:rPr>
              <a:t>y</a:t>
            </a:r>
            <a:r>
              <a:rPr sz="2400" dirty="0">
                <a:latin typeface="Verdana"/>
                <a:cs typeface="Verdana"/>
              </a:rPr>
              <a:t>ensúlyi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ár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men</a:t>
            </a:r>
            <a:r>
              <a:rPr sz="2400" spc="-1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yis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g is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cs</a:t>
            </a:r>
            <a:r>
              <a:rPr sz="2400" spc="-10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-35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en.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87091" y="2224585"/>
            <a:ext cx="21466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06700" y="31892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06700" y="31892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03425" y="3151123"/>
            <a:ext cx="2468880" cy="2103755"/>
          </a:xfrm>
          <a:custGeom>
            <a:avLst/>
            <a:gdLst/>
            <a:ahLst/>
            <a:cxnLst/>
            <a:rect l="l" t="t" r="r" b="b"/>
            <a:pathLst>
              <a:path w="2468879" h="2103754">
                <a:moveTo>
                  <a:pt x="0" y="0"/>
                </a:moveTo>
                <a:lnTo>
                  <a:pt x="2468499" y="2103501"/>
                </a:lnTo>
              </a:path>
            </a:pathLst>
          </a:custGeom>
          <a:ln w="19050">
            <a:solidFill>
              <a:srgbClr val="336699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11375" y="36751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11375" y="36751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20875" y="3700526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5">
                <a:moveTo>
                  <a:pt x="0" y="0"/>
                </a:moveTo>
                <a:lnTo>
                  <a:pt x="719074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25472" y="5342838"/>
            <a:ext cx="3473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Q’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69819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9" name="object 19"/>
          <p:cNvSpPr txBox="1"/>
          <p:nvPr/>
        </p:nvSpPr>
        <p:spPr>
          <a:xfrm>
            <a:off x="1420875" y="2809937"/>
            <a:ext cx="2574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 smtClean="0">
                <a:latin typeface="Verdana"/>
                <a:cs typeface="Verdana"/>
              </a:rPr>
              <a:t>D</a:t>
            </a:r>
            <a:r>
              <a:rPr lang="hu-HU" sz="1800" spc="-15" dirty="0" smtClean="0">
                <a:latin typeface="Verdana"/>
                <a:cs typeface="Verdana"/>
              </a:rPr>
              <a:t>'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779017"/>
            <a:ext cx="5125720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1420" algn="l"/>
              </a:tabLst>
            </a:pPr>
            <a:r>
              <a:rPr sz="3600" dirty="0">
                <a:latin typeface="Verdana"/>
                <a:cs typeface="Verdana"/>
              </a:rPr>
              <a:t>A</a:t>
            </a:r>
            <a:r>
              <a:rPr sz="3600" spc="-25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kereslet	csökk</a:t>
            </a:r>
            <a:r>
              <a:rPr sz="3600" spc="5" dirty="0">
                <a:latin typeface="Verdana"/>
                <a:cs typeface="Verdana"/>
              </a:rPr>
              <a:t>e</a:t>
            </a:r>
            <a:r>
              <a:rPr sz="3600" dirty="0">
                <a:latin typeface="Verdana"/>
                <a:cs typeface="Verdana"/>
              </a:rPr>
              <a:t>nése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3875" y="232092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9125" y="2574925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7475" y="3205098"/>
            <a:ext cx="1421130" cy="9525"/>
          </a:xfrm>
          <a:custGeom>
            <a:avLst/>
            <a:gdLst/>
            <a:ahLst/>
            <a:cxnLst/>
            <a:rect l="l" t="t" r="r" b="b"/>
            <a:pathLst>
              <a:path w="1421130" h="9525">
                <a:moveTo>
                  <a:pt x="1420876" y="95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24203" y="3180841"/>
            <a:ext cx="248920" cy="80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Verdana"/>
                <a:cs typeface="Verdana"/>
              </a:rPr>
              <a:t>P’</a:t>
            </a:r>
            <a:endParaRPr sz="2000">
              <a:latin typeface="Verdana"/>
              <a:cs typeface="Verdana"/>
            </a:endParaRPr>
          </a:p>
          <a:p>
            <a:pPr marL="40005">
              <a:lnSpc>
                <a:spcPct val="100000"/>
              </a:lnSpc>
              <a:spcBef>
                <a:spcPts val="1525"/>
              </a:spcBef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4400" y="3194050"/>
            <a:ext cx="114300" cy="612775"/>
          </a:xfrm>
          <a:custGeom>
            <a:avLst/>
            <a:gdLst/>
            <a:ahLst/>
            <a:cxnLst/>
            <a:rect l="l" t="t" r="r" b="b"/>
            <a:pathLst>
              <a:path w="114300" h="612775">
                <a:moveTo>
                  <a:pt x="38100" y="498475"/>
                </a:moveTo>
                <a:lnTo>
                  <a:pt x="0" y="498475"/>
                </a:lnTo>
                <a:lnTo>
                  <a:pt x="57150" y="612775"/>
                </a:lnTo>
                <a:lnTo>
                  <a:pt x="104775" y="517525"/>
                </a:lnTo>
                <a:lnTo>
                  <a:pt x="38100" y="517525"/>
                </a:lnTo>
                <a:lnTo>
                  <a:pt x="38100" y="498475"/>
                </a:lnTo>
                <a:close/>
              </a:path>
              <a:path w="114300" h="612775">
                <a:moveTo>
                  <a:pt x="76200" y="0"/>
                </a:moveTo>
                <a:lnTo>
                  <a:pt x="38100" y="0"/>
                </a:lnTo>
                <a:lnTo>
                  <a:pt x="38100" y="517525"/>
                </a:lnTo>
                <a:lnTo>
                  <a:pt x="76200" y="517525"/>
                </a:lnTo>
                <a:lnTo>
                  <a:pt x="76200" y="0"/>
                </a:lnTo>
                <a:close/>
              </a:path>
              <a:path w="114300" h="612775">
                <a:moveTo>
                  <a:pt x="114300" y="498475"/>
                </a:moveTo>
                <a:lnTo>
                  <a:pt x="76200" y="498475"/>
                </a:lnTo>
                <a:lnTo>
                  <a:pt x="76200" y="517525"/>
                </a:lnTo>
                <a:lnTo>
                  <a:pt x="104775" y="517525"/>
                </a:lnTo>
                <a:lnTo>
                  <a:pt x="1143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36926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55825" y="37623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30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090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12775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12775" h="114300">
                <a:moveTo>
                  <a:pt x="612775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12775" y="76200"/>
                </a:lnTo>
                <a:lnTo>
                  <a:pt x="6127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42476" y="31905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193297" y="3843146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E'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98823" y="2381377"/>
            <a:ext cx="2444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59325" y="1749425"/>
            <a:ext cx="3654425" cy="2540000"/>
          </a:xfrm>
          <a:custGeom>
            <a:avLst/>
            <a:gdLst/>
            <a:ahLst/>
            <a:cxnLst/>
            <a:rect l="l" t="t" r="r" b="b"/>
            <a:pathLst>
              <a:path w="3654425" h="2540000">
                <a:moveTo>
                  <a:pt x="0" y="2540000"/>
                </a:moveTo>
                <a:lnTo>
                  <a:pt x="3654425" y="2540000"/>
                </a:lnTo>
                <a:lnTo>
                  <a:pt x="3654425" y="0"/>
                </a:lnTo>
                <a:lnTo>
                  <a:pt x="0" y="0"/>
                </a:lnTo>
                <a:lnTo>
                  <a:pt x="0" y="2540000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38827" y="1792985"/>
            <a:ext cx="3260725" cy="153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Az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csök</a:t>
            </a:r>
            <a:r>
              <a:rPr sz="2000" spc="-3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nés kö</a:t>
            </a:r>
            <a:r>
              <a:rPr sz="2000" spc="-15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2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zt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ői több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csök</a:t>
            </a:r>
            <a:r>
              <a:rPr sz="2000" spc="-3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 marL="12700" marR="265430">
              <a:lnSpc>
                <a:spcPct val="100000"/>
              </a:lnSpc>
              <a:buFont typeface="Verdana"/>
              <a:buChar char="•"/>
              <a:tabLst>
                <a:tab pos="238760" algn="l"/>
                <a:tab pos="1920875" algn="l"/>
              </a:tabLst>
            </a:pPr>
            <a:r>
              <a:rPr sz="2000" dirty="0">
                <a:latin typeface="Verdana"/>
                <a:cs typeface="Verdana"/>
              </a:rPr>
              <a:t>az</a:t>
            </a:r>
            <a:r>
              <a:rPr sz="2000" spc="-10" dirty="0">
                <a:latin typeface="Verdana"/>
                <a:cs typeface="Verdana"/>
              </a:rPr>
              <a:t> el</a:t>
            </a:r>
            <a:r>
              <a:rPr sz="2000" dirty="0">
                <a:latin typeface="Verdana"/>
                <a:cs typeface="Verdana"/>
              </a:rPr>
              <a:t>ad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k </a:t>
            </a:r>
            <a:r>
              <a:rPr sz="2000" spc="-2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eve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bb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 tud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ak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adni	</a:t>
            </a:r>
            <a:r>
              <a:rPr sz="2000" spc="-5" dirty="0">
                <a:latin typeface="Verdana"/>
                <a:cs typeface="Verdana"/>
              </a:rPr>
              <a:t>(B)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38827" y="3317366"/>
            <a:ext cx="2954020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buFont typeface="Verdana"/>
              <a:buChar char="•"/>
              <a:tabLst>
                <a:tab pos="238760" algn="l"/>
                <a:tab pos="2183130" algn="l"/>
              </a:tabLst>
            </a:pP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 e</a:t>
            </a:r>
            <a:r>
              <a:rPr sz="2000" dirty="0">
                <a:latin typeface="Verdana"/>
                <a:cs typeface="Verdana"/>
              </a:rPr>
              <a:t>zt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s a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acs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spc="-20" dirty="0">
                <a:latin typeface="Verdana"/>
                <a:cs typeface="Verdana"/>
              </a:rPr>
              <a:t>n</a:t>
            </a:r>
            <a:r>
              <a:rPr sz="2000" spc="-35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abb 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on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rt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spc="-25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k	(A)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90650" y="3217862"/>
            <a:ext cx="760730" cy="471805"/>
          </a:xfrm>
          <a:custGeom>
            <a:avLst/>
            <a:gdLst/>
            <a:ahLst/>
            <a:cxnLst/>
            <a:rect l="l" t="t" r="r" b="b"/>
            <a:pathLst>
              <a:path w="760730" h="471804">
                <a:moveTo>
                  <a:pt x="0" y="471487"/>
                </a:moveTo>
                <a:lnTo>
                  <a:pt x="760412" y="471487"/>
                </a:lnTo>
                <a:lnTo>
                  <a:pt x="760412" y="0"/>
                </a:lnTo>
                <a:lnTo>
                  <a:pt x="0" y="0"/>
                </a:lnTo>
                <a:lnTo>
                  <a:pt x="0" y="471487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90650" y="3217862"/>
            <a:ext cx="760730" cy="471805"/>
          </a:xfrm>
          <a:custGeom>
            <a:avLst/>
            <a:gdLst/>
            <a:ahLst/>
            <a:cxnLst/>
            <a:rect l="l" t="t" r="r" b="b"/>
            <a:pathLst>
              <a:path w="760730" h="471804">
                <a:moveTo>
                  <a:pt x="0" y="471487"/>
                </a:moveTo>
                <a:lnTo>
                  <a:pt x="760412" y="471487"/>
                </a:lnTo>
                <a:lnTo>
                  <a:pt x="760412" y="0"/>
                </a:lnTo>
                <a:lnTo>
                  <a:pt x="0" y="0"/>
                </a:lnTo>
                <a:lnTo>
                  <a:pt x="0" y="4714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78939" y="3315589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52650" y="3203575"/>
            <a:ext cx="736600" cy="536575"/>
          </a:xfrm>
          <a:custGeom>
            <a:avLst/>
            <a:gdLst/>
            <a:ahLst/>
            <a:cxnLst/>
            <a:rect l="l" t="t" r="r" b="b"/>
            <a:pathLst>
              <a:path w="736600" h="536575">
                <a:moveTo>
                  <a:pt x="736600" y="0"/>
                </a:moveTo>
                <a:lnTo>
                  <a:pt x="0" y="0"/>
                </a:lnTo>
                <a:lnTo>
                  <a:pt x="0" y="536575"/>
                </a:lnTo>
                <a:lnTo>
                  <a:pt x="73660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52650" y="3203575"/>
            <a:ext cx="736600" cy="536575"/>
          </a:xfrm>
          <a:custGeom>
            <a:avLst/>
            <a:gdLst/>
            <a:ahLst/>
            <a:cxnLst/>
            <a:rect l="l" t="t" r="r" b="b"/>
            <a:pathLst>
              <a:path w="736600" h="536575">
                <a:moveTo>
                  <a:pt x="0" y="0"/>
                </a:moveTo>
                <a:lnTo>
                  <a:pt x="736600" y="0"/>
                </a:lnTo>
                <a:lnTo>
                  <a:pt x="0" y="5365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06700" y="31892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06700" y="31892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03425" y="3151123"/>
            <a:ext cx="2468880" cy="2103755"/>
          </a:xfrm>
          <a:custGeom>
            <a:avLst/>
            <a:gdLst/>
            <a:ahLst/>
            <a:cxnLst/>
            <a:rect l="l" t="t" r="r" b="b"/>
            <a:pathLst>
              <a:path w="2468879" h="2103754">
                <a:moveTo>
                  <a:pt x="0" y="0"/>
                </a:moveTo>
                <a:lnTo>
                  <a:pt x="2468499" y="2103501"/>
                </a:lnTo>
              </a:path>
            </a:pathLst>
          </a:custGeom>
          <a:ln w="19050">
            <a:solidFill>
              <a:srgbClr val="336699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11375" y="36751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11375" y="36751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20875" y="3700526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5">
                <a:moveTo>
                  <a:pt x="0" y="0"/>
                </a:moveTo>
                <a:lnTo>
                  <a:pt x="719074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277872" y="3245230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25472" y="5342838"/>
            <a:ext cx="3473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Q’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69819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767" y="0"/>
            <a:ext cx="6117590" cy="155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400" spc="-25" dirty="0">
                <a:latin typeface="Verdana"/>
                <a:cs typeface="Verdana"/>
              </a:rPr>
              <a:t>Pé</a:t>
            </a:r>
            <a:r>
              <a:rPr sz="3400" dirty="0">
                <a:latin typeface="Verdana"/>
                <a:cs typeface="Verdana"/>
              </a:rPr>
              <a:t>l</a:t>
            </a:r>
            <a:r>
              <a:rPr sz="3400" spc="-25" dirty="0">
                <a:latin typeface="Verdana"/>
                <a:cs typeface="Verdana"/>
              </a:rPr>
              <a:t>dák</a:t>
            </a:r>
            <a:r>
              <a:rPr sz="3400" spc="-15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a</a:t>
            </a:r>
            <a:r>
              <a:rPr sz="3400" spc="-5" dirty="0">
                <a:latin typeface="Verdana"/>
                <a:cs typeface="Verdana"/>
              </a:rPr>
              <a:t> </a:t>
            </a:r>
            <a:r>
              <a:rPr sz="3400" spc="-20" dirty="0">
                <a:latin typeface="Verdana"/>
                <a:cs typeface="Verdana"/>
              </a:rPr>
              <a:t>piaci</a:t>
            </a:r>
            <a:r>
              <a:rPr sz="3400" spc="5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mechanizmus mű</a:t>
            </a:r>
            <a:r>
              <a:rPr sz="3400" spc="-40" dirty="0">
                <a:latin typeface="Verdana"/>
                <a:cs typeface="Verdana"/>
              </a:rPr>
              <a:t>k</a:t>
            </a:r>
            <a:r>
              <a:rPr sz="3400" spc="-20" dirty="0">
                <a:latin typeface="Verdana"/>
                <a:cs typeface="Verdana"/>
              </a:rPr>
              <a:t>ödésére:</a:t>
            </a:r>
            <a:r>
              <a:rPr sz="3400" spc="20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a</a:t>
            </a:r>
            <a:r>
              <a:rPr sz="3400" spc="-5" dirty="0">
                <a:latin typeface="Verdana"/>
                <a:cs typeface="Verdana"/>
              </a:rPr>
              <a:t> </a:t>
            </a:r>
            <a:r>
              <a:rPr sz="3400" spc="-20" dirty="0">
                <a:latin typeface="Verdana"/>
                <a:cs typeface="Verdana"/>
              </a:rPr>
              <a:t>keresle</a:t>
            </a:r>
            <a:r>
              <a:rPr sz="3400" spc="-15" dirty="0">
                <a:latin typeface="Verdana"/>
                <a:cs typeface="Verdana"/>
              </a:rPr>
              <a:t>t</a:t>
            </a:r>
            <a:r>
              <a:rPr sz="3400" spc="-20" dirty="0">
                <a:latin typeface="Verdana"/>
                <a:cs typeface="Verdana"/>
              </a:rPr>
              <a:t> növekedése</a:t>
            </a:r>
            <a:endParaRPr sz="3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340" y="1992629"/>
            <a:ext cx="7632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3875" y="232092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9125" y="2574925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7475" y="3700526"/>
            <a:ext cx="2654300" cy="1905"/>
          </a:xfrm>
          <a:custGeom>
            <a:avLst/>
            <a:gdLst/>
            <a:ahLst/>
            <a:cxnLst/>
            <a:rect l="l" t="t" r="r" b="b"/>
            <a:pathLst>
              <a:path w="2654300" h="1904">
                <a:moveTo>
                  <a:pt x="2654300" y="0"/>
                </a:moveTo>
                <a:lnTo>
                  <a:pt x="0" y="1524"/>
                </a:lnTo>
              </a:path>
            </a:pathLst>
          </a:custGeom>
          <a:ln w="1905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73302" y="3152140"/>
            <a:ext cx="24828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P’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1636" y="3679444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3777" y="3236848"/>
            <a:ext cx="114300" cy="582930"/>
          </a:xfrm>
          <a:custGeom>
            <a:avLst/>
            <a:gdLst/>
            <a:ahLst/>
            <a:cxnLst/>
            <a:rect l="l" t="t" r="r" b="b"/>
            <a:pathLst>
              <a:path w="114300" h="582929">
                <a:moveTo>
                  <a:pt x="38098" y="114257"/>
                </a:moveTo>
                <a:lnTo>
                  <a:pt x="35547" y="582549"/>
                </a:lnTo>
                <a:lnTo>
                  <a:pt x="73647" y="582802"/>
                </a:lnTo>
                <a:lnTo>
                  <a:pt x="76197" y="114469"/>
                </a:lnTo>
                <a:lnTo>
                  <a:pt x="38098" y="114257"/>
                </a:lnTo>
                <a:close/>
              </a:path>
              <a:path w="114300" h="582929">
                <a:moveTo>
                  <a:pt x="104722" y="95250"/>
                </a:moveTo>
                <a:lnTo>
                  <a:pt x="38201" y="95250"/>
                </a:lnTo>
                <a:lnTo>
                  <a:pt x="76301" y="95376"/>
                </a:lnTo>
                <a:lnTo>
                  <a:pt x="76197" y="114469"/>
                </a:lnTo>
                <a:lnTo>
                  <a:pt x="114300" y="114680"/>
                </a:lnTo>
                <a:lnTo>
                  <a:pt x="104722" y="95250"/>
                </a:lnTo>
                <a:close/>
              </a:path>
              <a:path w="114300" h="582929">
                <a:moveTo>
                  <a:pt x="38201" y="95250"/>
                </a:moveTo>
                <a:lnTo>
                  <a:pt x="38098" y="114257"/>
                </a:lnTo>
                <a:lnTo>
                  <a:pt x="76197" y="114469"/>
                </a:lnTo>
                <a:lnTo>
                  <a:pt x="76301" y="95376"/>
                </a:lnTo>
                <a:lnTo>
                  <a:pt x="38201" y="95250"/>
                </a:lnTo>
                <a:close/>
              </a:path>
              <a:path w="114300" h="582929">
                <a:moveTo>
                  <a:pt x="57772" y="0"/>
                </a:moveTo>
                <a:lnTo>
                  <a:pt x="0" y="114046"/>
                </a:lnTo>
                <a:lnTo>
                  <a:pt x="38098" y="114257"/>
                </a:lnTo>
                <a:lnTo>
                  <a:pt x="38201" y="95250"/>
                </a:lnTo>
                <a:lnTo>
                  <a:pt x="104722" y="95250"/>
                </a:lnTo>
                <a:lnTo>
                  <a:pt x="577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36926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7001" y="3762375"/>
            <a:ext cx="0" cy="1452880"/>
          </a:xfrm>
          <a:custGeom>
            <a:avLst/>
            <a:gdLst/>
            <a:ahLst/>
            <a:cxnLst/>
            <a:rect l="l" t="t" r="r" b="b"/>
            <a:pathLst>
              <a:path h="1452879">
                <a:moveTo>
                  <a:pt x="0" y="0"/>
                </a:moveTo>
                <a:lnTo>
                  <a:pt x="0" y="1452499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2885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498475" y="0"/>
                </a:moveTo>
                <a:lnTo>
                  <a:pt x="498475" y="114300"/>
                </a:lnTo>
                <a:lnTo>
                  <a:pt x="574675" y="76200"/>
                </a:lnTo>
                <a:lnTo>
                  <a:pt x="517525" y="76200"/>
                </a:lnTo>
                <a:lnTo>
                  <a:pt x="517525" y="38100"/>
                </a:lnTo>
                <a:lnTo>
                  <a:pt x="574675" y="38100"/>
                </a:lnTo>
                <a:lnTo>
                  <a:pt x="498475" y="0"/>
                </a:lnTo>
                <a:close/>
              </a:path>
              <a:path w="612775" h="114300">
                <a:moveTo>
                  <a:pt x="498475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498475" y="76200"/>
                </a:lnTo>
                <a:lnTo>
                  <a:pt x="498475" y="38100"/>
                </a:lnTo>
                <a:close/>
              </a:path>
              <a:path w="612775" h="114300">
                <a:moveTo>
                  <a:pt x="574675" y="38100"/>
                </a:moveTo>
                <a:lnTo>
                  <a:pt x="517525" y="38100"/>
                </a:lnTo>
                <a:lnTo>
                  <a:pt x="517525" y="76200"/>
                </a:lnTo>
                <a:lnTo>
                  <a:pt x="574675" y="76200"/>
                </a:lnTo>
                <a:lnTo>
                  <a:pt x="612775" y="57150"/>
                </a:lnTo>
                <a:lnTo>
                  <a:pt x="5746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23897" y="3778884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36494" y="3173857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98823" y="238137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97425" y="1860550"/>
            <a:ext cx="3754754" cy="2308225"/>
          </a:xfrm>
          <a:custGeom>
            <a:avLst/>
            <a:gdLst/>
            <a:ahLst/>
            <a:cxnLst/>
            <a:rect l="l" t="t" r="r" b="b"/>
            <a:pathLst>
              <a:path w="3754754" h="2308225">
                <a:moveTo>
                  <a:pt x="0" y="2308225"/>
                </a:moveTo>
                <a:lnTo>
                  <a:pt x="3754501" y="2308225"/>
                </a:lnTo>
                <a:lnTo>
                  <a:pt x="3754501" y="0"/>
                </a:lnTo>
                <a:lnTo>
                  <a:pt x="0" y="0"/>
                </a:lnTo>
                <a:lnTo>
                  <a:pt x="0" y="2308225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76927" y="1905253"/>
            <a:ext cx="3534410" cy="219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Ha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let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nő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(a </a:t>
            </a:r>
            <a:r>
              <a:rPr sz="2400" spc="-30" dirty="0">
                <a:latin typeface="Verdana"/>
                <a:cs typeface="Verdana"/>
              </a:rPr>
              <a:t>k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esleti görbe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jobb</a:t>
            </a:r>
            <a:r>
              <a:rPr sz="2400" spc="-45" dirty="0">
                <a:latin typeface="Verdana"/>
                <a:cs typeface="Verdana"/>
              </a:rPr>
              <a:t>r</a:t>
            </a:r>
            <a:r>
              <a:rPr sz="2400" spc="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- f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lfelé tolódik),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az eg</a:t>
            </a:r>
            <a:r>
              <a:rPr sz="2400" spc="-30" dirty="0">
                <a:latin typeface="Verdana"/>
                <a:cs typeface="Verdana"/>
              </a:rPr>
              <a:t>y</a:t>
            </a:r>
            <a:r>
              <a:rPr sz="2400" dirty="0">
                <a:latin typeface="Verdana"/>
                <a:cs typeface="Verdana"/>
              </a:rPr>
              <a:t>ensúlyi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ár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és men</a:t>
            </a:r>
            <a:r>
              <a:rPr sz="2400" spc="-20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yi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ég is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nő.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A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termelői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többlet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nő.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06700" y="31892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06700" y="31892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09700" y="3111500"/>
            <a:ext cx="2468880" cy="2103755"/>
          </a:xfrm>
          <a:custGeom>
            <a:avLst/>
            <a:gdLst/>
            <a:ahLst/>
            <a:cxnLst/>
            <a:rect l="l" t="t" r="r" b="b"/>
            <a:pathLst>
              <a:path w="2468879" h="2103754">
                <a:moveTo>
                  <a:pt x="0" y="0"/>
                </a:moveTo>
                <a:lnTo>
                  <a:pt x="2468626" y="21033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11375" y="36751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11375" y="36751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20875" y="3700526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5">
                <a:moveTo>
                  <a:pt x="0" y="0"/>
                </a:moveTo>
                <a:lnTo>
                  <a:pt x="719074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33826" y="3716401"/>
            <a:ext cx="0" cy="1554480"/>
          </a:xfrm>
          <a:custGeom>
            <a:avLst/>
            <a:gdLst/>
            <a:ahLst/>
            <a:cxnLst/>
            <a:rect l="l" t="t" r="r" b="b"/>
            <a:pathLst>
              <a:path h="1554479">
                <a:moveTo>
                  <a:pt x="0" y="0"/>
                </a:moveTo>
                <a:lnTo>
                  <a:pt x="0" y="155409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09700" y="3263900"/>
            <a:ext cx="1441450" cy="28575"/>
          </a:xfrm>
          <a:custGeom>
            <a:avLst/>
            <a:gdLst/>
            <a:ahLst/>
            <a:cxnLst/>
            <a:rect l="l" t="t" r="r" b="b"/>
            <a:pathLst>
              <a:path w="1441450" h="28575">
                <a:moveTo>
                  <a:pt x="0" y="28575"/>
                </a:moveTo>
                <a:lnTo>
                  <a:pt x="1441450" y="0"/>
                </a:lnTo>
              </a:path>
            </a:pathLst>
          </a:custGeom>
          <a:ln w="1905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125472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87218" y="5342838"/>
            <a:ext cx="3473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Q’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435355"/>
            <a:ext cx="6802120" cy="2284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3400" spc="-20" dirty="0">
                <a:latin typeface="Verdana"/>
                <a:cs typeface="Verdana"/>
              </a:rPr>
              <a:t>Piaci</a:t>
            </a:r>
            <a:r>
              <a:rPr sz="3400" spc="5" dirty="0">
                <a:latin typeface="Verdana"/>
                <a:cs typeface="Verdana"/>
              </a:rPr>
              <a:t> </a:t>
            </a:r>
            <a:r>
              <a:rPr sz="3400" spc="-25" dirty="0">
                <a:latin typeface="Verdana"/>
                <a:cs typeface="Verdana"/>
              </a:rPr>
              <a:t>egyens</a:t>
            </a:r>
            <a:r>
              <a:rPr sz="3400" spc="-40" dirty="0">
                <a:latin typeface="Verdana"/>
                <a:cs typeface="Verdana"/>
              </a:rPr>
              <a:t>ú</a:t>
            </a:r>
            <a:r>
              <a:rPr sz="3400" spc="-15" dirty="0">
                <a:latin typeface="Verdana"/>
                <a:cs typeface="Verdana"/>
              </a:rPr>
              <a:t>ly</a:t>
            </a:r>
            <a:r>
              <a:rPr sz="3400" spc="20" dirty="0">
                <a:latin typeface="Verdana"/>
                <a:cs typeface="Verdana"/>
              </a:rPr>
              <a:t> </a:t>
            </a:r>
            <a:r>
              <a:rPr sz="3400" spc="-10" dirty="0">
                <a:latin typeface="Verdana"/>
                <a:cs typeface="Verdana"/>
              </a:rPr>
              <a:t>l</a:t>
            </a:r>
            <a:r>
              <a:rPr sz="3400" spc="-5" dirty="0">
                <a:latin typeface="Verdana"/>
                <a:cs typeface="Verdana"/>
              </a:rPr>
              <a:t>i</a:t>
            </a:r>
            <a:r>
              <a:rPr sz="3400" spc="-20" dirty="0">
                <a:latin typeface="Verdana"/>
                <a:cs typeface="Verdana"/>
              </a:rPr>
              <a:t>neáris</a:t>
            </a:r>
            <a:r>
              <a:rPr sz="3400" spc="30" dirty="0">
                <a:latin typeface="Verdana"/>
                <a:cs typeface="Verdana"/>
              </a:rPr>
              <a:t> </a:t>
            </a:r>
            <a:r>
              <a:rPr sz="3400" i="1" spc="-30" dirty="0">
                <a:latin typeface="Verdana"/>
                <a:cs typeface="Verdana"/>
              </a:rPr>
              <a:t>D</a:t>
            </a:r>
            <a:r>
              <a:rPr sz="3400" i="1" spc="10" dirty="0">
                <a:latin typeface="Verdana"/>
                <a:cs typeface="Verdana"/>
              </a:rPr>
              <a:t> </a:t>
            </a:r>
            <a:r>
              <a:rPr sz="3400" spc="-20" dirty="0">
                <a:latin typeface="Verdana"/>
                <a:cs typeface="Verdana"/>
              </a:rPr>
              <a:t>és</a:t>
            </a:r>
            <a:r>
              <a:rPr sz="3400" dirty="0">
                <a:latin typeface="Verdana"/>
                <a:cs typeface="Verdana"/>
              </a:rPr>
              <a:t> </a:t>
            </a:r>
            <a:r>
              <a:rPr sz="3400" i="1" spc="-25" dirty="0">
                <a:latin typeface="Verdana"/>
                <a:cs typeface="Verdana"/>
              </a:rPr>
              <a:t>S</a:t>
            </a:r>
            <a:endParaRPr sz="3400">
              <a:latin typeface="Verdana"/>
              <a:cs typeface="Verdana"/>
            </a:endParaRPr>
          </a:p>
          <a:p>
            <a:pPr marL="20320">
              <a:lnSpc>
                <a:spcPct val="100000"/>
              </a:lnSpc>
            </a:pPr>
            <a:r>
              <a:rPr sz="3400" spc="-20" dirty="0">
                <a:latin typeface="Verdana"/>
                <a:cs typeface="Verdana"/>
              </a:rPr>
              <a:t>eset</a:t>
            </a:r>
            <a:r>
              <a:rPr sz="3400" spc="-15" dirty="0">
                <a:latin typeface="Verdana"/>
                <a:cs typeface="Verdana"/>
              </a:rPr>
              <a:t>é</a:t>
            </a:r>
            <a:r>
              <a:rPr sz="3400" spc="-25" dirty="0">
                <a:latin typeface="Verdana"/>
                <a:cs typeface="Verdana"/>
              </a:rPr>
              <a:t>n</a:t>
            </a:r>
            <a:endParaRPr sz="34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219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4121785" algn="l"/>
              </a:tabLst>
            </a:pPr>
            <a:r>
              <a:rPr sz="3000" spc="-20" dirty="0">
                <a:latin typeface="Verdana"/>
                <a:cs typeface="Verdana"/>
              </a:rPr>
              <a:t>Kereslet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(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spc="-20" dirty="0">
                <a:latin typeface="Verdana"/>
                <a:cs typeface="Verdana"/>
              </a:rPr>
              <a:t>nverz):</a:t>
            </a:r>
            <a:r>
              <a:rPr sz="3000" dirty="0">
                <a:latin typeface="Verdana"/>
                <a:cs typeface="Verdana"/>
              </a:rPr>
              <a:t>	</a:t>
            </a:r>
            <a:r>
              <a:rPr sz="3000" spc="-5" dirty="0">
                <a:latin typeface="Verdana"/>
                <a:cs typeface="Verdana"/>
              </a:rPr>
              <a:t>p(</a:t>
            </a:r>
            <a:r>
              <a:rPr sz="3000" spc="10" dirty="0">
                <a:latin typeface="Verdana"/>
                <a:cs typeface="Verdana"/>
              </a:rPr>
              <a:t>Q</a:t>
            </a:r>
            <a:r>
              <a:rPr sz="3000" dirty="0">
                <a:latin typeface="Verdana"/>
                <a:cs typeface="Verdana"/>
              </a:rPr>
              <a:t>)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=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a </a:t>
            </a:r>
            <a:r>
              <a:rPr sz="3000" dirty="0">
                <a:latin typeface="Verdana"/>
                <a:cs typeface="Verdana"/>
              </a:rPr>
              <a:t>-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bQ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36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dirty="0">
                <a:latin typeface="Verdana"/>
                <a:cs typeface="Verdana"/>
              </a:rPr>
              <a:t>Kínálat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(</a:t>
            </a:r>
            <a:r>
              <a:rPr sz="3000" dirty="0">
                <a:latin typeface="Verdana"/>
                <a:cs typeface="Verdana"/>
              </a:rPr>
              <a:t>inver</a:t>
            </a:r>
            <a:r>
              <a:rPr sz="3000" spc="-10" dirty="0">
                <a:latin typeface="Verdana"/>
                <a:cs typeface="Verdana"/>
              </a:rPr>
              <a:t>z</a:t>
            </a:r>
            <a:r>
              <a:rPr sz="3000" spc="5" dirty="0">
                <a:latin typeface="Verdana"/>
                <a:cs typeface="Verdana"/>
              </a:rPr>
              <a:t>)</a:t>
            </a:r>
            <a:r>
              <a:rPr sz="3000" dirty="0">
                <a:latin typeface="Verdana"/>
                <a:cs typeface="Verdana"/>
              </a:rPr>
              <a:t>: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p(Q</a:t>
            </a:r>
            <a:r>
              <a:rPr sz="3000" dirty="0">
                <a:latin typeface="Verdana"/>
                <a:cs typeface="Verdana"/>
              </a:rPr>
              <a:t>)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=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c+dQ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847466"/>
            <a:ext cx="2609850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dirty="0">
                <a:latin typeface="Verdana"/>
                <a:cs typeface="Verdana"/>
              </a:rPr>
              <a:t>Egyensúly: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4235" y="2706211"/>
            <a:ext cx="2054860" cy="1348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i="1" spc="-359" baseline="-35416" dirty="0">
                <a:latin typeface="Times New Roman"/>
                <a:cs typeface="Times New Roman"/>
              </a:rPr>
              <a:t>Q</a:t>
            </a:r>
            <a:r>
              <a:rPr sz="6000" spc="-120" baseline="-35416" dirty="0">
                <a:latin typeface="Times New Roman"/>
                <a:cs typeface="Times New Roman"/>
              </a:rPr>
              <a:t>*</a:t>
            </a:r>
            <a:r>
              <a:rPr sz="6000" spc="-630" baseline="-35416" dirty="0">
                <a:latin typeface="Times New Roman"/>
                <a:cs typeface="Times New Roman"/>
              </a:rPr>
              <a:t> </a:t>
            </a:r>
            <a:r>
              <a:rPr sz="6000" spc="-135" baseline="-35416" dirty="0">
                <a:latin typeface="Symbol"/>
                <a:cs typeface="Symbol"/>
              </a:rPr>
              <a:t></a:t>
            </a:r>
            <a:r>
              <a:rPr sz="6000" spc="-209" baseline="-35416" dirty="0">
                <a:latin typeface="Times New Roman"/>
                <a:cs typeface="Times New Roman"/>
              </a:rPr>
              <a:t> </a:t>
            </a:r>
            <a:r>
              <a:rPr sz="4000" i="1" u="heavy" spc="-520" dirty="0">
                <a:latin typeface="Times New Roman"/>
                <a:cs typeface="Times New Roman"/>
              </a:rPr>
              <a:t> </a:t>
            </a:r>
            <a:r>
              <a:rPr sz="4000" i="1" u="heavy" spc="-80" dirty="0">
                <a:latin typeface="Times New Roman"/>
                <a:cs typeface="Times New Roman"/>
              </a:rPr>
              <a:t>a</a:t>
            </a:r>
            <a:r>
              <a:rPr sz="4000" i="1" u="heavy" spc="-125" dirty="0">
                <a:latin typeface="Times New Roman"/>
                <a:cs typeface="Times New Roman"/>
              </a:rPr>
              <a:t> </a:t>
            </a:r>
            <a:r>
              <a:rPr sz="4000" u="heavy" spc="-90" dirty="0">
                <a:latin typeface="Symbol"/>
                <a:cs typeface="Symbol"/>
              </a:rPr>
              <a:t></a:t>
            </a:r>
            <a:r>
              <a:rPr sz="4000" u="heavy" spc="-260" dirty="0">
                <a:latin typeface="Times New Roman"/>
                <a:cs typeface="Times New Roman"/>
              </a:rPr>
              <a:t> </a:t>
            </a:r>
            <a:r>
              <a:rPr sz="4000" i="1" u="heavy" spc="-75" dirty="0">
                <a:latin typeface="Times New Roman"/>
                <a:cs typeface="Times New Roman"/>
              </a:rPr>
              <a:t>c</a:t>
            </a:r>
            <a:endParaRPr sz="4000">
              <a:latin typeface="Times New Roman"/>
              <a:cs typeface="Times New Roman"/>
            </a:endParaRPr>
          </a:p>
          <a:p>
            <a:pPr marL="1062990">
              <a:lnSpc>
                <a:spcPct val="100000"/>
              </a:lnSpc>
              <a:spcBef>
                <a:spcPts val="930"/>
              </a:spcBef>
            </a:pPr>
            <a:r>
              <a:rPr sz="4000" i="1" spc="-80" dirty="0">
                <a:latin typeface="Times New Roman"/>
                <a:cs typeface="Times New Roman"/>
              </a:rPr>
              <a:t>b</a:t>
            </a:r>
            <a:r>
              <a:rPr sz="4000" i="1" spc="-185" dirty="0">
                <a:latin typeface="Times New Roman"/>
                <a:cs typeface="Times New Roman"/>
              </a:rPr>
              <a:t> </a:t>
            </a:r>
            <a:r>
              <a:rPr sz="4000" spc="-90" dirty="0">
                <a:latin typeface="Symbol"/>
                <a:cs typeface="Symbol"/>
              </a:rPr>
              <a:t></a:t>
            </a:r>
            <a:r>
              <a:rPr sz="4000" spc="-145" dirty="0">
                <a:latin typeface="Times New Roman"/>
                <a:cs typeface="Times New Roman"/>
              </a:rPr>
              <a:t> </a:t>
            </a:r>
            <a:r>
              <a:rPr sz="4000" i="1" spc="-80" dirty="0">
                <a:latin typeface="Times New Roman"/>
                <a:cs typeface="Times New Roman"/>
              </a:rPr>
              <a:t>d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4870" y="4137695"/>
            <a:ext cx="2041525" cy="1355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75" i="1" spc="-735" baseline="-34979" dirty="0">
                <a:latin typeface="Times New Roman"/>
                <a:cs typeface="Times New Roman"/>
              </a:rPr>
              <a:t>p</a:t>
            </a:r>
            <a:r>
              <a:rPr sz="6075" spc="-607" baseline="-34979" dirty="0">
                <a:latin typeface="Times New Roman"/>
                <a:cs typeface="Times New Roman"/>
              </a:rPr>
              <a:t>*</a:t>
            </a:r>
            <a:r>
              <a:rPr sz="6075" spc="-735" baseline="-34979" dirty="0">
                <a:latin typeface="Times New Roman"/>
                <a:cs typeface="Times New Roman"/>
              </a:rPr>
              <a:t> </a:t>
            </a:r>
            <a:r>
              <a:rPr sz="6075" spc="-667" baseline="-34979" dirty="0">
                <a:latin typeface="Symbol"/>
                <a:cs typeface="Symbol"/>
              </a:rPr>
              <a:t></a:t>
            </a:r>
            <a:r>
              <a:rPr sz="6075" spc="-52" baseline="-34979" dirty="0">
                <a:latin typeface="Times New Roman"/>
                <a:cs typeface="Times New Roman"/>
              </a:rPr>
              <a:t> </a:t>
            </a:r>
            <a:r>
              <a:rPr sz="4050" i="1" u="heavy" spc="-434" dirty="0">
                <a:latin typeface="Times New Roman"/>
                <a:cs typeface="Times New Roman"/>
              </a:rPr>
              <a:t>ad</a:t>
            </a:r>
            <a:r>
              <a:rPr sz="4050" i="1" u="heavy" spc="-175" dirty="0">
                <a:latin typeface="Times New Roman"/>
                <a:cs typeface="Times New Roman"/>
              </a:rPr>
              <a:t> </a:t>
            </a:r>
            <a:r>
              <a:rPr sz="4050" u="heavy" spc="-445" dirty="0">
                <a:latin typeface="Symbol"/>
                <a:cs typeface="Symbol"/>
              </a:rPr>
              <a:t></a:t>
            </a:r>
            <a:r>
              <a:rPr sz="4050" u="heavy" spc="-560" dirty="0">
                <a:latin typeface="Times New Roman"/>
                <a:cs typeface="Times New Roman"/>
              </a:rPr>
              <a:t> </a:t>
            </a:r>
            <a:r>
              <a:rPr sz="4050" i="1" u="heavy" spc="-415" dirty="0">
                <a:latin typeface="Times New Roman"/>
                <a:cs typeface="Times New Roman"/>
              </a:rPr>
              <a:t>bc</a:t>
            </a:r>
            <a:endParaRPr sz="4050">
              <a:latin typeface="Times New Roman"/>
              <a:cs typeface="Times New Roman"/>
            </a:endParaRPr>
          </a:p>
          <a:p>
            <a:pPr marL="1019810">
              <a:lnSpc>
                <a:spcPct val="100000"/>
              </a:lnSpc>
              <a:spcBef>
                <a:spcPts val="865"/>
              </a:spcBef>
            </a:pPr>
            <a:r>
              <a:rPr sz="4050" i="1" spc="-405" dirty="0">
                <a:latin typeface="Times New Roman"/>
                <a:cs typeface="Times New Roman"/>
              </a:rPr>
              <a:t>b</a:t>
            </a:r>
            <a:r>
              <a:rPr sz="4050" i="1" spc="-490" dirty="0">
                <a:latin typeface="Times New Roman"/>
                <a:cs typeface="Times New Roman"/>
              </a:rPr>
              <a:t> </a:t>
            </a:r>
            <a:r>
              <a:rPr sz="4050" spc="-445" dirty="0">
                <a:latin typeface="Symbol"/>
                <a:cs typeface="Symbol"/>
              </a:rPr>
              <a:t></a:t>
            </a:r>
            <a:r>
              <a:rPr sz="4050" spc="-450" dirty="0">
                <a:latin typeface="Times New Roman"/>
                <a:cs typeface="Times New Roman"/>
              </a:rPr>
              <a:t> </a:t>
            </a:r>
            <a:r>
              <a:rPr sz="4050" i="1" spc="-405" dirty="0">
                <a:latin typeface="Times New Roman"/>
                <a:cs typeface="Times New Roman"/>
              </a:rPr>
              <a:t>d</a:t>
            </a:r>
            <a:endParaRPr sz="4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3990" algn="ctr">
              <a:lnSpc>
                <a:spcPct val="100000"/>
              </a:lnSpc>
            </a:pPr>
            <a:r>
              <a:rPr lang="hu-HU" sz="2800" dirty="0" smtClean="0"/>
              <a:t>Termelés = szűkös erőforrásokkal való gazdálkodás</a:t>
            </a:r>
            <a:endParaRPr sz="2800" spc="-25" dirty="0"/>
          </a:p>
        </p:txBody>
      </p:sp>
      <p:sp>
        <p:nvSpPr>
          <p:cNvPr id="3" name="object 3"/>
          <p:cNvSpPr/>
          <p:nvPr/>
        </p:nvSpPr>
        <p:spPr>
          <a:xfrm>
            <a:off x="232756" y="2044931"/>
            <a:ext cx="2614352" cy="1159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6826" y="2075597"/>
            <a:ext cx="2505693" cy="1052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826" y="2075597"/>
            <a:ext cx="2505710" cy="1052195"/>
          </a:xfrm>
          <a:custGeom>
            <a:avLst/>
            <a:gdLst/>
            <a:ahLst/>
            <a:cxnLst/>
            <a:rect l="l" t="t" r="r" b="b"/>
            <a:pathLst>
              <a:path w="2505710" h="1052195">
                <a:moveTo>
                  <a:pt x="0" y="526047"/>
                </a:moveTo>
                <a:lnTo>
                  <a:pt x="4153" y="482903"/>
                </a:lnTo>
                <a:lnTo>
                  <a:pt x="16397" y="440720"/>
                </a:lnTo>
                <a:lnTo>
                  <a:pt x="36411" y="399632"/>
                </a:lnTo>
                <a:lnTo>
                  <a:pt x="63870" y="359775"/>
                </a:lnTo>
                <a:lnTo>
                  <a:pt x="98454" y="321286"/>
                </a:lnTo>
                <a:lnTo>
                  <a:pt x="139840" y="284298"/>
                </a:lnTo>
                <a:lnTo>
                  <a:pt x="187705" y="248948"/>
                </a:lnTo>
                <a:lnTo>
                  <a:pt x="241726" y="215370"/>
                </a:lnTo>
                <a:lnTo>
                  <a:pt x="301582" y="183701"/>
                </a:lnTo>
                <a:lnTo>
                  <a:pt x="366950" y="154075"/>
                </a:lnTo>
                <a:lnTo>
                  <a:pt x="437507" y="126629"/>
                </a:lnTo>
                <a:lnTo>
                  <a:pt x="512931" y="101496"/>
                </a:lnTo>
                <a:lnTo>
                  <a:pt x="592900" y="78814"/>
                </a:lnTo>
                <a:lnTo>
                  <a:pt x="677091" y="58716"/>
                </a:lnTo>
                <a:lnTo>
                  <a:pt x="765182" y="41339"/>
                </a:lnTo>
                <a:lnTo>
                  <a:pt x="856850" y="26818"/>
                </a:lnTo>
                <a:lnTo>
                  <a:pt x="951773" y="15288"/>
                </a:lnTo>
                <a:lnTo>
                  <a:pt x="1049628" y="6885"/>
                </a:lnTo>
                <a:lnTo>
                  <a:pt x="1150093" y="1743"/>
                </a:lnTo>
                <a:lnTo>
                  <a:pt x="1252846" y="0"/>
                </a:lnTo>
                <a:lnTo>
                  <a:pt x="1355599" y="1743"/>
                </a:lnTo>
                <a:lnTo>
                  <a:pt x="1456064" y="6885"/>
                </a:lnTo>
                <a:lnTo>
                  <a:pt x="1553920" y="15288"/>
                </a:lnTo>
                <a:lnTo>
                  <a:pt x="1648843" y="26818"/>
                </a:lnTo>
                <a:lnTo>
                  <a:pt x="1740511" y="41339"/>
                </a:lnTo>
                <a:lnTo>
                  <a:pt x="1828601" y="58716"/>
                </a:lnTo>
                <a:lnTo>
                  <a:pt x="1912792" y="78814"/>
                </a:lnTo>
                <a:lnTo>
                  <a:pt x="1992761" y="101496"/>
                </a:lnTo>
                <a:lnTo>
                  <a:pt x="2068185" y="126629"/>
                </a:lnTo>
                <a:lnTo>
                  <a:pt x="2138742" y="154075"/>
                </a:lnTo>
                <a:lnTo>
                  <a:pt x="2204110" y="183701"/>
                </a:lnTo>
                <a:lnTo>
                  <a:pt x="2263966" y="215370"/>
                </a:lnTo>
                <a:lnTo>
                  <a:pt x="2317988" y="248948"/>
                </a:lnTo>
                <a:lnTo>
                  <a:pt x="2365852" y="284298"/>
                </a:lnTo>
                <a:lnTo>
                  <a:pt x="2407238" y="321286"/>
                </a:lnTo>
                <a:lnTo>
                  <a:pt x="2441822" y="359775"/>
                </a:lnTo>
                <a:lnTo>
                  <a:pt x="2469282" y="399632"/>
                </a:lnTo>
                <a:lnTo>
                  <a:pt x="2489295" y="440720"/>
                </a:lnTo>
                <a:lnTo>
                  <a:pt x="2501540" y="482903"/>
                </a:lnTo>
                <a:lnTo>
                  <a:pt x="2505693" y="526047"/>
                </a:lnTo>
                <a:lnTo>
                  <a:pt x="2501540" y="569191"/>
                </a:lnTo>
                <a:lnTo>
                  <a:pt x="2489295" y="611375"/>
                </a:lnTo>
                <a:lnTo>
                  <a:pt x="2469282" y="652463"/>
                </a:lnTo>
                <a:lnTo>
                  <a:pt x="2441822" y="692319"/>
                </a:lnTo>
                <a:lnTo>
                  <a:pt x="2407238" y="730809"/>
                </a:lnTo>
                <a:lnTo>
                  <a:pt x="2365852" y="767797"/>
                </a:lnTo>
                <a:lnTo>
                  <a:pt x="2317988" y="803147"/>
                </a:lnTo>
                <a:lnTo>
                  <a:pt x="2263966" y="836724"/>
                </a:lnTo>
                <a:lnTo>
                  <a:pt x="2204110" y="868394"/>
                </a:lnTo>
                <a:lnTo>
                  <a:pt x="2138742" y="898019"/>
                </a:lnTo>
                <a:lnTo>
                  <a:pt x="2068185" y="925466"/>
                </a:lnTo>
                <a:lnTo>
                  <a:pt x="1992761" y="950598"/>
                </a:lnTo>
                <a:lnTo>
                  <a:pt x="1912792" y="973281"/>
                </a:lnTo>
                <a:lnTo>
                  <a:pt x="1828601" y="993379"/>
                </a:lnTo>
                <a:lnTo>
                  <a:pt x="1740511" y="1010756"/>
                </a:lnTo>
                <a:lnTo>
                  <a:pt x="1648843" y="1025277"/>
                </a:lnTo>
                <a:lnTo>
                  <a:pt x="1553920" y="1036807"/>
                </a:lnTo>
                <a:lnTo>
                  <a:pt x="1456064" y="1045210"/>
                </a:lnTo>
                <a:lnTo>
                  <a:pt x="1355599" y="1050351"/>
                </a:lnTo>
                <a:lnTo>
                  <a:pt x="1252846" y="1052095"/>
                </a:lnTo>
                <a:lnTo>
                  <a:pt x="1150093" y="1050351"/>
                </a:lnTo>
                <a:lnTo>
                  <a:pt x="1049628" y="1045210"/>
                </a:lnTo>
                <a:lnTo>
                  <a:pt x="951773" y="1036807"/>
                </a:lnTo>
                <a:lnTo>
                  <a:pt x="856850" y="1025277"/>
                </a:lnTo>
                <a:lnTo>
                  <a:pt x="765182" y="1010756"/>
                </a:lnTo>
                <a:lnTo>
                  <a:pt x="677091" y="993379"/>
                </a:lnTo>
                <a:lnTo>
                  <a:pt x="592900" y="973281"/>
                </a:lnTo>
                <a:lnTo>
                  <a:pt x="512931" y="950598"/>
                </a:lnTo>
                <a:lnTo>
                  <a:pt x="437507" y="925466"/>
                </a:lnTo>
                <a:lnTo>
                  <a:pt x="366950" y="898019"/>
                </a:lnTo>
                <a:lnTo>
                  <a:pt x="301582" y="868394"/>
                </a:lnTo>
                <a:lnTo>
                  <a:pt x="241726" y="836724"/>
                </a:lnTo>
                <a:lnTo>
                  <a:pt x="187705" y="803147"/>
                </a:lnTo>
                <a:lnTo>
                  <a:pt x="139840" y="767797"/>
                </a:lnTo>
                <a:lnTo>
                  <a:pt x="98454" y="730809"/>
                </a:lnTo>
                <a:lnTo>
                  <a:pt x="63870" y="692319"/>
                </a:lnTo>
                <a:lnTo>
                  <a:pt x="36411" y="652463"/>
                </a:lnTo>
                <a:lnTo>
                  <a:pt x="16397" y="611375"/>
                </a:lnTo>
                <a:lnTo>
                  <a:pt x="4153" y="569191"/>
                </a:lnTo>
                <a:lnTo>
                  <a:pt x="0" y="52604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5741" y="2418765"/>
            <a:ext cx="161290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Szü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kségletek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00152" y="1566948"/>
            <a:ext cx="2626821" cy="818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5181" y="1600200"/>
            <a:ext cx="2514944" cy="707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5181" y="1600200"/>
            <a:ext cx="2515235" cy="708025"/>
          </a:xfrm>
          <a:custGeom>
            <a:avLst/>
            <a:gdLst/>
            <a:ahLst/>
            <a:cxnLst/>
            <a:rect l="l" t="t" r="r" b="b"/>
            <a:pathLst>
              <a:path w="2515235" h="708025">
                <a:moveTo>
                  <a:pt x="0" y="0"/>
                </a:moveTo>
                <a:lnTo>
                  <a:pt x="2514943" y="0"/>
                </a:lnTo>
                <a:lnTo>
                  <a:pt x="2514943" y="707743"/>
                </a:lnTo>
                <a:lnTo>
                  <a:pt x="0" y="707743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87387" y="1771192"/>
            <a:ext cx="165735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Szabad ja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12243" y="3025371"/>
            <a:ext cx="2626821" cy="8188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5181" y="2924432"/>
            <a:ext cx="2514944" cy="7077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55181" y="2924432"/>
            <a:ext cx="2515235" cy="708025"/>
          </a:xfrm>
          <a:custGeom>
            <a:avLst/>
            <a:gdLst/>
            <a:ahLst/>
            <a:cxnLst/>
            <a:rect l="l" t="t" r="r" b="b"/>
            <a:pathLst>
              <a:path w="2515235" h="708025">
                <a:moveTo>
                  <a:pt x="0" y="0"/>
                </a:moveTo>
                <a:lnTo>
                  <a:pt x="2514943" y="0"/>
                </a:lnTo>
                <a:lnTo>
                  <a:pt x="2514943" y="707743"/>
                </a:lnTo>
                <a:lnTo>
                  <a:pt x="0" y="707743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98376" y="3095424"/>
            <a:ext cx="2035175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5" dirty="0">
                <a:latin typeface="Calibri"/>
                <a:cs typeface="Calibri"/>
              </a:rPr>
              <a:t>azdaság</a:t>
            </a:r>
            <a:r>
              <a:rPr sz="2400" b="1" spc="-10" dirty="0">
                <a:latin typeface="Calibri"/>
                <a:cs typeface="Calibri"/>
              </a:rPr>
              <a:t>i j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92520" y="1973119"/>
            <a:ext cx="546100" cy="628650"/>
          </a:xfrm>
          <a:custGeom>
            <a:avLst/>
            <a:gdLst/>
            <a:ahLst/>
            <a:cxnLst/>
            <a:rect l="l" t="t" r="r" b="b"/>
            <a:pathLst>
              <a:path w="546100" h="628650">
                <a:moveTo>
                  <a:pt x="0" y="628526"/>
                </a:moveTo>
                <a:lnTo>
                  <a:pt x="54610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4058" y="1953945"/>
            <a:ext cx="131445" cy="137795"/>
          </a:xfrm>
          <a:custGeom>
            <a:avLst/>
            <a:gdLst/>
            <a:ahLst/>
            <a:cxnLst/>
            <a:rect l="l" t="t" r="r" b="b"/>
            <a:pathLst>
              <a:path w="131445" h="137794">
                <a:moveTo>
                  <a:pt x="131230" y="0"/>
                </a:moveTo>
                <a:lnTo>
                  <a:pt x="0" y="54218"/>
                </a:lnTo>
                <a:lnTo>
                  <a:pt x="95867" y="137515"/>
                </a:lnTo>
                <a:lnTo>
                  <a:pt x="131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92520" y="2601646"/>
            <a:ext cx="546735" cy="657225"/>
          </a:xfrm>
          <a:custGeom>
            <a:avLst/>
            <a:gdLst/>
            <a:ahLst/>
            <a:cxnLst/>
            <a:rect l="l" t="t" r="r" b="b"/>
            <a:pathLst>
              <a:path w="546735" h="657225">
                <a:moveTo>
                  <a:pt x="0" y="0"/>
                </a:moveTo>
                <a:lnTo>
                  <a:pt x="546521" y="6567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25243" y="3139682"/>
            <a:ext cx="130175" cy="138430"/>
          </a:xfrm>
          <a:custGeom>
            <a:avLst/>
            <a:gdLst/>
            <a:ahLst/>
            <a:cxnLst/>
            <a:rect l="l" t="t" r="r" b="b"/>
            <a:pathLst>
              <a:path w="130175" h="138429">
                <a:moveTo>
                  <a:pt x="97619" y="0"/>
                </a:moveTo>
                <a:lnTo>
                  <a:pt x="0" y="81235"/>
                </a:lnTo>
                <a:lnTo>
                  <a:pt x="130045" y="138238"/>
                </a:lnTo>
                <a:lnTo>
                  <a:pt x="9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47014" y="2718261"/>
            <a:ext cx="2618508" cy="11637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83281" y="2752675"/>
            <a:ext cx="2505693" cy="10520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03362" y="2752256"/>
            <a:ext cx="2505710" cy="1052195"/>
          </a:xfrm>
          <a:custGeom>
            <a:avLst/>
            <a:gdLst/>
            <a:ahLst/>
            <a:cxnLst/>
            <a:rect l="l" t="t" r="r" b="b"/>
            <a:pathLst>
              <a:path w="2505709" h="1052195">
                <a:moveTo>
                  <a:pt x="0" y="526047"/>
                </a:moveTo>
                <a:lnTo>
                  <a:pt x="4153" y="482903"/>
                </a:lnTo>
                <a:lnTo>
                  <a:pt x="16397" y="440720"/>
                </a:lnTo>
                <a:lnTo>
                  <a:pt x="36411" y="399632"/>
                </a:lnTo>
                <a:lnTo>
                  <a:pt x="63870" y="359775"/>
                </a:lnTo>
                <a:lnTo>
                  <a:pt x="98454" y="321286"/>
                </a:lnTo>
                <a:lnTo>
                  <a:pt x="139840" y="284298"/>
                </a:lnTo>
                <a:lnTo>
                  <a:pt x="187705" y="248948"/>
                </a:lnTo>
                <a:lnTo>
                  <a:pt x="241726" y="215370"/>
                </a:lnTo>
                <a:lnTo>
                  <a:pt x="301582" y="183701"/>
                </a:lnTo>
                <a:lnTo>
                  <a:pt x="366950" y="154075"/>
                </a:lnTo>
                <a:lnTo>
                  <a:pt x="437507" y="126629"/>
                </a:lnTo>
                <a:lnTo>
                  <a:pt x="512931" y="101496"/>
                </a:lnTo>
                <a:lnTo>
                  <a:pt x="592900" y="78814"/>
                </a:lnTo>
                <a:lnTo>
                  <a:pt x="677091" y="58716"/>
                </a:lnTo>
                <a:lnTo>
                  <a:pt x="765182" y="41339"/>
                </a:lnTo>
                <a:lnTo>
                  <a:pt x="856850" y="26818"/>
                </a:lnTo>
                <a:lnTo>
                  <a:pt x="951773" y="15288"/>
                </a:lnTo>
                <a:lnTo>
                  <a:pt x="1049628" y="6885"/>
                </a:lnTo>
                <a:lnTo>
                  <a:pt x="1150093" y="1743"/>
                </a:lnTo>
                <a:lnTo>
                  <a:pt x="1252846" y="0"/>
                </a:lnTo>
                <a:lnTo>
                  <a:pt x="1355599" y="1743"/>
                </a:lnTo>
                <a:lnTo>
                  <a:pt x="1456064" y="6885"/>
                </a:lnTo>
                <a:lnTo>
                  <a:pt x="1553920" y="15288"/>
                </a:lnTo>
                <a:lnTo>
                  <a:pt x="1648843" y="26818"/>
                </a:lnTo>
                <a:lnTo>
                  <a:pt x="1740511" y="41339"/>
                </a:lnTo>
                <a:lnTo>
                  <a:pt x="1828601" y="58716"/>
                </a:lnTo>
                <a:lnTo>
                  <a:pt x="1912792" y="78814"/>
                </a:lnTo>
                <a:lnTo>
                  <a:pt x="1992761" y="101496"/>
                </a:lnTo>
                <a:lnTo>
                  <a:pt x="2068185" y="126629"/>
                </a:lnTo>
                <a:lnTo>
                  <a:pt x="2138743" y="154075"/>
                </a:lnTo>
                <a:lnTo>
                  <a:pt x="2204110" y="183701"/>
                </a:lnTo>
                <a:lnTo>
                  <a:pt x="2263966" y="215370"/>
                </a:lnTo>
                <a:lnTo>
                  <a:pt x="2317988" y="248948"/>
                </a:lnTo>
                <a:lnTo>
                  <a:pt x="2365852" y="284298"/>
                </a:lnTo>
                <a:lnTo>
                  <a:pt x="2407238" y="321286"/>
                </a:lnTo>
                <a:lnTo>
                  <a:pt x="2441822" y="359775"/>
                </a:lnTo>
                <a:lnTo>
                  <a:pt x="2469282" y="399632"/>
                </a:lnTo>
                <a:lnTo>
                  <a:pt x="2489295" y="440720"/>
                </a:lnTo>
                <a:lnTo>
                  <a:pt x="2501540" y="482903"/>
                </a:lnTo>
                <a:lnTo>
                  <a:pt x="2505693" y="526047"/>
                </a:lnTo>
                <a:lnTo>
                  <a:pt x="2501540" y="569191"/>
                </a:lnTo>
                <a:lnTo>
                  <a:pt x="2489295" y="611375"/>
                </a:lnTo>
                <a:lnTo>
                  <a:pt x="2469282" y="652463"/>
                </a:lnTo>
                <a:lnTo>
                  <a:pt x="2441822" y="692319"/>
                </a:lnTo>
                <a:lnTo>
                  <a:pt x="2407238" y="730809"/>
                </a:lnTo>
                <a:lnTo>
                  <a:pt x="2365852" y="767797"/>
                </a:lnTo>
                <a:lnTo>
                  <a:pt x="2317988" y="803147"/>
                </a:lnTo>
                <a:lnTo>
                  <a:pt x="2263966" y="836724"/>
                </a:lnTo>
                <a:lnTo>
                  <a:pt x="2204110" y="868394"/>
                </a:lnTo>
                <a:lnTo>
                  <a:pt x="2138743" y="898019"/>
                </a:lnTo>
                <a:lnTo>
                  <a:pt x="2068185" y="925466"/>
                </a:lnTo>
                <a:lnTo>
                  <a:pt x="1992761" y="950598"/>
                </a:lnTo>
                <a:lnTo>
                  <a:pt x="1912792" y="973281"/>
                </a:lnTo>
                <a:lnTo>
                  <a:pt x="1828601" y="993379"/>
                </a:lnTo>
                <a:lnTo>
                  <a:pt x="1740511" y="1010756"/>
                </a:lnTo>
                <a:lnTo>
                  <a:pt x="1648843" y="1025277"/>
                </a:lnTo>
                <a:lnTo>
                  <a:pt x="1553920" y="1036807"/>
                </a:lnTo>
                <a:lnTo>
                  <a:pt x="1456064" y="1045210"/>
                </a:lnTo>
                <a:lnTo>
                  <a:pt x="1355599" y="1050351"/>
                </a:lnTo>
                <a:lnTo>
                  <a:pt x="1252846" y="1052095"/>
                </a:lnTo>
                <a:lnTo>
                  <a:pt x="1150093" y="1050351"/>
                </a:lnTo>
                <a:lnTo>
                  <a:pt x="1049628" y="1045210"/>
                </a:lnTo>
                <a:lnTo>
                  <a:pt x="951773" y="1036807"/>
                </a:lnTo>
                <a:lnTo>
                  <a:pt x="856850" y="1025277"/>
                </a:lnTo>
                <a:lnTo>
                  <a:pt x="765182" y="1010756"/>
                </a:lnTo>
                <a:lnTo>
                  <a:pt x="677091" y="993379"/>
                </a:lnTo>
                <a:lnTo>
                  <a:pt x="592900" y="973281"/>
                </a:lnTo>
                <a:lnTo>
                  <a:pt x="512931" y="950598"/>
                </a:lnTo>
                <a:lnTo>
                  <a:pt x="437507" y="925466"/>
                </a:lnTo>
                <a:lnTo>
                  <a:pt x="366950" y="898019"/>
                </a:lnTo>
                <a:lnTo>
                  <a:pt x="301582" y="868394"/>
                </a:lnTo>
                <a:lnTo>
                  <a:pt x="241726" y="836724"/>
                </a:lnTo>
                <a:lnTo>
                  <a:pt x="187705" y="803147"/>
                </a:lnTo>
                <a:lnTo>
                  <a:pt x="139840" y="767797"/>
                </a:lnTo>
                <a:lnTo>
                  <a:pt x="98454" y="730809"/>
                </a:lnTo>
                <a:lnTo>
                  <a:pt x="63870" y="692319"/>
                </a:lnTo>
                <a:lnTo>
                  <a:pt x="36411" y="652463"/>
                </a:lnTo>
                <a:lnTo>
                  <a:pt x="16397" y="611375"/>
                </a:lnTo>
                <a:lnTo>
                  <a:pt x="4153" y="569191"/>
                </a:lnTo>
                <a:lnTo>
                  <a:pt x="0" y="52604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19262" y="3095424"/>
            <a:ext cx="1278890" cy="38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Szű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ég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92520" y="2601646"/>
            <a:ext cx="6351905" cy="0"/>
          </a:xfrm>
          <a:custGeom>
            <a:avLst/>
            <a:gdLst/>
            <a:ahLst/>
            <a:cxnLst/>
            <a:rect l="l" t="t" r="r" b="b"/>
            <a:pathLst>
              <a:path w="6351905">
                <a:moveTo>
                  <a:pt x="0" y="0"/>
                </a:moveTo>
                <a:lnTo>
                  <a:pt x="6351477" y="1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47014" y="4376651"/>
            <a:ext cx="2618508" cy="11596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03362" y="4407142"/>
            <a:ext cx="2505693" cy="10520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03362" y="4407142"/>
            <a:ext cx="2505710" cy="1052195"/>
          </a:xfrm>
          <a:custGeom>
            <a:avLst/>
            <a:gdLst/>
            <a:ahLst/>
            <a:cxnLst/>
            <a:rect l="l" t="t" r="r" b="b"/>
            <a:pathLst>
              <a:path w="2505709" h="1052195">
                <a:moveTo>
                  <a:pt x="0" y="526047"/>
                </a:moveTo>
                <a:lnTo>
                  <a:pt x="4153" y="482903"/>
                </a:lnTo>
                <a:lnTo>
                  <a:pt x="16397" y="440720"/>
                </a:lnTo>
                <a:lnTo>
                  <a:pt x="36411" y="399632"/>
                </a:lnTo>
                <a:lnTo>
                  <a:pt x="63870" y="359776"/>
                </a:lnTo>
                <a:lnTo>
                  <a:pt x="98454" y="321286"/>
                </a:lnTo>
                <a:lnTo>
                  <a:pt x="139840" y="284298"/>
                </a:lnTo>
                <a:lnTo>
                  <a:pt x="187705" y="248948"/>
                </a:lnTo>
                <a:lnTo>
                  <a:pt x="241726" y="215370"/>
                </a:lnTo>
                <a:lnTo>
                  <a:pt x="301582" y="183701"/>
                </a:lnTo>
                <a:lnTo>
                  <a:pt x="366950" y="154075"/>
                </a:lnTo>
                <a:lnTo>
                  <a:pt x="437507" y="126629"/>
                </a:lnTo>
                <a:lnTo>
                  <a:pt x="512931" y="101496"/>
                </a:lnTo>
                <a:lnTo>
                  <a:pt x="592900" y="78814"/>
                </a:lnTo>
                <a:lnTo>
                  <a:pt x="677091" y="58716"/>
                </a:lnTo>
                <a:lnTo>
                  <a:pt x="765182" y="41339"/>
                </a:lnTo>
                <a:lnTo>
                  <a:pt x="856850" y="26818"/>
                </a:lnTo>
                <a:lnTo>
                  <a:pt x="951773" y="15288"/>
                </a:lnTo>
                <a:lnTo>
                  <a:pt x="1049628" y="6885"/>
                </a:lnTo>
                <a:lnTo>
                  <a:pt x="1150093" y="1743"/>
                </a:lnTo>
                <a:lnTo>
                  <a:pt x="1252846" y="0"/>
                </a:lnTo>
                <a:lnTo>
                  <a:pt x="1355599" y="1743"/>
                </a:lnTo>
                <a:lnTo>
                  <a:pt x="1456064" y="6885"/>
                </a:lnTo>
                <a:lnTo>
                  <a:pt x="1553920" y="15288"/>
                </a:lnTo>
                <a:lnTo>
                  <a:pt x="1648843" y="26818"/>
                </a:lnTo>
                <a:lnTo>
                  <a:pt x="1740511" y="41339"/>
                </a:lnTo>
                <a:lnTo>
                  <a:pt x="1828601" y="58716"/>
                </a:lnTo>
                <a:lnTo>
                  <a:pt x="1912792" y="78814"/>
                </a:lnTo>
                <a:lnTo>
                  <a:pt x="1992761" y="101496"/>
                </a:lnTo>
                <a:lnTo>
                  <a:pt x="2068185" y="126629"/>
                </a:lnTo>
                <a:lnTo>
                  <a:pt x="2138743" y="154075"/>
                </a:lnTo>
                <a:lnTo>
                  <a:pt x="2204110" y="183701"/>
                </a:lnTo>
                <a:lnTo>
                  <a:pt x="2263966" y="215370"/>
                </a:lnTo>
                <a:lnTo>
                  <a:pt x="2317988" y="248948"/>
                </a:lnTo>
                <a:lnTo>
                  <a:pt x="2365852" y="284298"/>
                </a:lnTo>
                <a:lnTo>
                  <a:pt x="2407238" y="321286"/>
                </a:lnTo>
                <a:lnTo>
                  <a:pt x="2441822" y="359776"/>
                </a:lnTo>
                <a:lnTo>
                  <a:pt x="2469282" y="399632"/>
                </a:lnTo>
                <a:lnTo>
                  <a:pt x="2489295" y="440720"/>
                </a:lnTo>
                <a:lnTo>
                  <a:pt x="2501540" y="482903"/>
                </a:lnTo>
                <a:lnTo>
                  <a:pt x="2505693" y="526047"/>
                </a:lnTo>
                <a:lnTo>
                  <a:pt x="2501540" y="569191"/>
                </a:lnTo>
                <a:lnTo>
                  <a:pt x="2489295" y="611375"/>
                </a:lnTo>
                <a:lnTo>
                  <a:pt x="2469282" y="652463"/>
                </a:lnTo>
                <a:lnTo>
                  <a:pt x="2441822" y="692319"/>
                </a:lnTo>
                <a:lnTo>
                  <a:pt x="2407238" y="730809"/>
                </a:lnTo>
                <a:lnTo>
                  <a:pt x="2365852" y="767797"/>
                </a:lnTo>
                <a:lnTo>
                  <a:pt x="2317988" y="803147"/>
                </a:lnTo>
                <a:lnTo>
                  <a:pt x="2263966" y="836724"/>
                </a:lnTo>
                <a:lnTo>
                  <a:pt x="2204110" y="868394"/>
                </a:lnTo>
                <a:lnTo>
                  <a:pt x="2138743" y="898019"/>
                </a:lnTo>
                <a:lnTo>
                  <a:pt x="2068185" y="925466"/>
                </a:lnTo>
                <a:lnTo>
                  <a:pt x="1992761" y="950598"/>
                </a:lnTo>
                <a:lnTo>
                  <a:pt x="1912792" y="973281"/>
                </a:lnTo>
                <a:lnTo>
                  <a:pt x="1828601" y="993379"/>
                </a:lnTo>
                <a:lnTo>
                  <a:pt x="1740511" y="1010756"/>
                </a:lnTo>
                <a:lnTo>
                  <a:pt x="1648843" y="1025277"/>
                </a:lnTo>
                <a:lnTo>
                  <a:pt x="1553920" y="1036807"/>
                </a:lnTo>
                <a:lnTo>
                  <a:pt x="1456064" y="1045210"/>
                </a:lnTo>
                <a:lnTo>
                  <a:pt x="1355599" y="1050351"/>
                </a:lnTo>
                <a:lnTo>
                  <a:pt x="1252846" y="1052095"/>
                </a:lnTo>
                <a:lnTo>
                  <a:pt x="1150093" y="1050351"/>
                </a:lnTo>
                <a:lnTo>
                  <a:pt x="1049628" y="1045210"/>
                </a:lnTo>
                <a:lnTo>
                  <a:pt x="951773" y="1036807"/>
                </a:lnTo>
                <a:lnTo>
                  <a:pt x="856850" y="1025277"/>
                </a:lnTo>
                <a:lnTo>
                  <a:pt x="765182" y="1010756"/>
                </a:lnTo>
                <a:lnTo>
                  <a:pt x="677091" y="993379"/>
                </a:lnTo>
                <a:lnTo>
                  <a:pt x="592900" y="973281"/>
                </a:lnTo>
                <a:lnTo>
                  <a:pt x="512931" y="950598"/>
                </a:lnTo>
                <a:lnTo>
                  <a:pt x="437507" y="925466"/>
                </a:lnTo>
                <a:lnTo>
                  <a:pt x="366950" y="898019"/>
                </a:lnTo>
                <a:lnTo>
                  <a:pt x="301582" y="868394"/>
                </a:lnTo>
                <a:lnTo>
                  <a:pt x="241726" y="836724"/>
                </a:lnTo>
                <a:lnTo>
                  <a:pt x="187705" y="803147"/>
                </a:lnTo>
                <a:lnTo>
                  <a:pt x="139840" y="767797"/>
                </a:lnTo>
                <a:lnTo>
                  <a:pt x="98454" y="730809"/>
                </a:lnTo>
                <a:lnTo>
                  <a:pt x="63870" y="692319"/>
                </a:lnTo>
                <a:lnTo>
                  <a:pt x="36411" y="652463"/>
                </a:lnTo>
                <a:lnTo>
                  <a:pt x="16397" y="611375"/>
                </a:lnTo>
                <a:lnTo>
                  <a:pt x="4153" y="569191"/>
                </a:lnTo>
                <a:lnTo>
                  <a:pt x="0" y="52604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00152" y="5365865"/>
            <a:ext cx="2626821" cy="818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5181" y="5397339"/>
            <a:ext cx="2514944" cy="707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55181" y="5397339"/>
            <a:ext cx="2515235" cy="708025"/>
          </a:xfrm>
          <a:custGeom>
            <a:avLst/>
            <a:gdLst/>
            <a:ahLst/>
            <a:cxnLst/>
            <a:rect l="l" t="t" r="r" b="b"/>
            <a:pathLst>
              <a:path w="2515235" h="708025">
                <a:moveTo>
                  <a:pt x="0" y="0"/>
                </a:moveTo>
                <a:lnTo>
                  <a:pt x="2514943" y="0"/>
                </a:lnTo>
                <a:lnTo>
                  <a:pt x="2514943" y="707743"/>
                </a:lnTo>
                <a:lnTo>
                  <a:pt x="0" y="707743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70125" y="3278304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4">
                <a:moveTo>
                  <a:pt x="0" y="0"/>
                </a:moveTo>
                <a:lnTo>
                  <a:pt x="407987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76512" y="321480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0"/>
                </a:moveTo>
                <a:lnTo>
                  <a:pt x="0" y="127000"/>
                </a:lnTo>
                <a:lnTo>
                  <a:pt x="127000" y="635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56210" y="3804352"/>
            <a:ext cx="0" cy="577215"/>
          </a:xfrm>
          <a:custGeom>
            <a:avLst/>
            <a:gdLst/>
            <a:ahLst/>
            <a:cxnLst/>
            <a:rect l="l" t="t" r="r" b="b"/>
            <a:pathLst>
              <a:path h="577214">
                <a:moveTo>
                  <a:pt x="0" y="0"/>
                </a:moveTo>
                <a:lnTo>
                  <a:pt x="0" y="577056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92710" y="42798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635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08465" y="3927763"/>
            <a:ext cx="2618508" cy="11596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64431" y="3958545"/>
            <a:ext cx="2505693" cy="10520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64431" y="3958545"/>
            <a:ext cx="2505710" cy="1052195"/>
          </a:xfrm>
          <a:custGeom>
            <a:avLst/>
            <a:gdLst/>
            <a:ahLst/>
            <a:cxnLst/>
            <a:rect l="l" t="t" r="r" b="b"/>
            <a:pathLst>
              <a:path w="2505710" h="1052195">
                <a:moveTo>
                  <a:pt x="0" y="526047"/>
                </a:moveTo>
                <a:lnTo>
                  <a:pt x="4153" y="482903"/>
                </a:lnTo>
                <a:lnTo>
                  <a:pt x="16397" y="440720"/>
                </a:lnTo>
                <a:lnTo>
                  <a:pt x="36411" y="399632"/>
                </a:lnTo>
                <a:lnTo>
                  <a:pt x="63870" y="359776"/>
                </a:lnTo>
                <a:lnTo>
                  <a:pt x="98454" y="321286"/>
                </a:lnTo>
                <a:lnTo>
                  <a:pt x="139840" y="284298"/>
                </a:lnTo>
                <a:lnTo>
                  <a:pt x="187705" y="248948"/>
                </a:lnTo>
                <a:lnTo>
                  <a:pt x="241726" y="215370"/>
                </a:lnTo>
                <a:lnTo>
                  <a:pt x="301582" y="183701"/>
                </a:lnTo>
                <a:lnTo>
                  <a:pt x="366950" y="154075"/>
                </a:lnTo>
                <a:lnTo>
                  <a:pt x="437507" y="126629"/>
                </a:lnTo>
                <a:lnTo>
                  <a:pt x="512931" y="101496"/>
                </a:lnTo>
                <a:lnTo>
                  <a:pt x="592900" y="78814"/>
                </a:lnTo>
                <a:lnTo>
                  <a:pt x="677091" y="58716"/>
                </a:lnTo>
                <a:lnTo>
                  <a:pt x="765182" y="41339"/>
                </a:lnTo>
                <a:lnTo>
                  <a:pt x="856850" y="26818"/>
                </a:lnTo>
                <a:lnTo>
                  <a:pt x="951773" y="15288"/>
                </a:lnTo>
                <a:lnTo>
                  <a:pt x="1049628" y="6885"/>
                </a:lnTo>
                <a:lnTo>
                  <a:pt x="1150093" y="1743"/>
                </a:lnTo>
                <a:lnTo>
                  <a:pt x="1252846" y="0"/>
                </a:lnTo>
                <a:lnTo>
                  <a:pt x="1355599" y="1743"/>
                </a:lnTo>
                <a:lnTo>
                  <a:pt x="1456064" y="6885"/>
                </a:lnTo>
                <a:lnTo>
                  <a:pt x="1553920" y="15288"/>
                </a:lnTo>
                <a:lnTo>
                  <a:pt x="1648843" y="26818"/>
                </a:lnTo>
                <a:lnTo>
                  <a:pt x="1740511" y="41339"/>
                </a:lnTo>
                <a:lnTo>
                  <a:pt x="1828601" y="58716"/>
                </a:lnTo>
                <a:lnTo>
                  <a:pt x="1912792" y="78814"/>
                </a:lnTo>
                <a:lnTo>
                  <a:pt x="1992761" y="101496"/>
                </a:lnTo>
                <a:lnTo>
                  <a:pt x="2068185" y="126629"/>
                </a:lnTo>
                <a:lnTo>
                  <a:pt x="2138742" y="154075"/>
                </a:lnTo>
                <a:lnTo>
                  <a:pt x="2204110" y="183701"/>
                </a:lnTo>
                <a:lnTo>
                  <a:pt x="2263966" y="215370"/>
                </a:lnTo>
                <a:lnTo>
                  <a:pt x="2317988" y="248948"/>
                </a:lnTo>
                <a:lnTo>
                  <a:pt x="2365852" y="284298"/>
                </a:lnTo>
                <a:lnTo>
                  <a:pt x="2407238" y="321286"/>
                </a:lnTo>
                <a:lnTo>
                  <a:pt x="2441822" y="359776"/>
                </a:lnTo>
                <a:lnTo>
                  <a:pt x="2469282" y="399632"/>
                </a:lnTo>
                <a:lnTo>
                  <a:pt x="2489295" y="440720"/>
                </a:lnTo>
                <a:lnTo>
                  <a:pt x="2501540" y="482903"/>
                </a:lnTo>
                <a:lnTo>
                  <a:pt x="2505693" y="526047"/>
                </a:lnTo>
                <a:lnTo>
                  <a:pt x="2501540" y="569191"/>
                </a:lnTo>
                <a:lnTo>
                  <a:pt x="2489295" y="611375"/>
                </a:lnTo>
                <a:lnTo>
                  <a:pt x="2469282" y="652463"/>
                </a:lnTo>
                <a:lnTo>
                  <a:pt x="2441822" y="692319"/>
                </a:lnTo>
                <a:lnTo>
                  <a:pt x="2407238" y="730809"/>
                </a:lnTo>
                <a:lnTo>
                  <a:pt x="2365852" y="767797"/>
                </a:lnTo>
                <a:lnTo>
                  <a:pt x="2317988" y="803147"/>
                </a:lnTo>
                <a:lnTo>
                  <a:pt x="2263966" y="836724"/>
                </a:lnTo>
                <a:lnTo>
                  <a:pt x="2204110" y="868394"/>
                </a:lnTo>
                <a:lnTo>
                  <a:pt x="2138742" y="898019"/>
                </a:lnTo>
                <a:lnTo>
                  <a:pt x="2068185" y="925466"/>
                </a:lnTo>
                <a:lnTo>
                  <a:pt x="1992761" y="950598"/>
                </a:lnTo>
                <a:lnTo>
                  <a:pt x="1912792" y="973281"/>
                </a:lnTo>
                <a:lnTo>
                  <a:pt x="1828601" y="993379"/>
                </a:lnTo>
                <a:lnTo>
                  <a:pt x="1740511" y="1010756"/>
                </a:lnTo>
                <a:lnTo>
                  <a:pt x="1648843" y="1025277"/>
                </a:lnTo>
                <a:lnTo>
                  <a:pt x="1553920" y="1036807"/>
                </a:lnTo>
                <a:lnTo>
                  <a:pt x="1456064" y="1045210"/>
                </a:lnTo>
                <a:lnTo>
                  <a:pt x="1355599" y="1050351"/>
                </a:lnTo>
                <a:lnTo>
                  <a:pt x="1252846" y="1052095"/>
                </a:lnTo>
                <a:lnTo>
                  <a:pt x="1150093" y="1050351"/>
                </a:lnTo>
                <a:lnTo>
                  <a:pt x="1049628" y="1045210"/>
                </a:lnTo>
                <a:lnTo>
                  <a:pt x="951773" y="1036807"/>
                </a:lnTo>
                <a:lnTo>
                  <a:pt x="856850" y="1025277"/>
                </a:lnTo>
                <a:lnTo>
                  <a:pt x="765182" y="1010756"/>
                </a:lnTo>
                <a:lnTo>
                  <a:pt x="677091" y="993379"/>
                </a:lnTo>
                <a:lnTo>
                  <a:pt x="592900" y="973281"/>
                </a:lnTo>
                <a:lnTo>
                  <a:pt x="512931" y="950598"/>
                </a:lnTo>
                <a:lnTo>
                  <a:pt x="437507" y="925466"/>
                </a:lnTo>
                <a:lnTo>
                  <a:pt x="366950" y="898019"/>
                </a:lnTo>
                <a:lnTo>
                  <a:pt x="301582" y="868394"/>
                </a:lnTo>
                <a:lnTo>
                  <a:pt x="241726" y="836724"/>
                </a:lnTo>
                <a:lnTo>
                  <a:pt x="187705" y="803147"/>
                </a:lnTo>
                <a:lnTo>
                  <a:pt x="139840" y="767797"/>
                </a:lnTo>
                <a:lnTo>
                  <a:pt x="98454" y="730809"/>
                </a:lnTo>
                <a:lnTo>
                  <a:pt x="63870" y="692319"/>
                </a:lnTo>
                <a:lnTo>
                  <a:pt x="36411" y="652463"/>
                </a:lnTo>
                <a:lnTo>
                  <a:pt x="16397" y="611375"/>
                </a:lnTo>
                <a:lnTo>
                  <a:pt x="4153" y="569191"/>
                </a:lnTo>
                <a:lnTo>
                  <a:pt x="0" y="52604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09508" y="4053462"/>
            <a:ext cx="4691380" cy="2028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89860" algn="ctr">
              <a:lnSpc>
                <a:spcPct val="100000"/>
              </a:lnSpc>
            </a:pPr>
            <a:r>
              <a:rPr lang="hu-HU" sz="2400" dirty="0" smtClean="0">
                <a:solidFill>
                  <a:srgbClr val="FFFFFF"/>
                </a:solidFill>
                <a:latin typeface="Calibri"/>
                <a:cs typeface="Calibri"/>
              </a:rPr>
              <a:t>Szűkös erőforrások</a:t>
            </a:r>
            <a:endParaRPr sz="2400" dirty="0">
              <a:latin typeface="Calibri"/>
              <a:cs typeface="Calibri"/>
            </a:endParaRPr>
          </a:p>
          <a:p>
            <a:pPr marL="12700" indent="3180715">
              <a:lnSpc>
                <a:spcPct val="100000"/>
              </a:lnSpc>
              <a:spcBef>
                <a:spcPts val="650"/>
              </a:spcBef>
            </a:pPr>
            <a:r>
              <a:rPr lang="hu-HU" sz="2400" spc="-15" dirty="0" smtClean="0">
                <a:solidFill>
                  <a:srgbClr val="FFFFFF"/>
                </a:solidFill>
                <a:latin typeface="Calibri"/>
                <a:cs typeface="Calibri"/>
              </a:rPr>
              <a:t>Döntés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3500"/>
              </a:lnSpc>
              <a:spcBef>
                <a:spcPts val="61"/>
              </a:spcBef>
            </a:pPr>
            <a:endParaRPr sz="3500" dirty="0"/>
          </a:p>
          <a:p>
            <a:pPr marR="2698115" algn="ctr">
              <a:lnSpc>
                <a:spcPct val="100000"/>
              </a:lnSpc>
            </a:pPr>
            <a:r>
              <a:rPr sz="2400" b="1" spc="-10" dirty="0" err="1" smtClean="0">
                <a:latin typeface="Calibri"/>
                <a:cs typeface="Calibri"/>
              </a:rPr>
              <a:t>Alter</a:t>
            </a:r>
            <a:r>
              <a:rPr sz="2400" b="1" spc="-15" dirty="0" err="1" smtClean="0">
                <a:latin typeface="Calibri"/>
                <a:cs typeface="Calibri"/>
              </a:rPr>
              <a:t>na</a:t>
            </a:r>
            <a:r>
              <a:rPr lang="hu-HU" sz="2400" b="1" spc="-15" dirty="0" err="1" smtClean="0">
                <a:latin typeface="Calibri"/>
                <a:cs typeface="Calibri"/>
              </a:rPr>
              <a:t>t</a:t>
            </a:r>
            <a:r>
              <a:rPr lang="hu-HU" sz="2400" b="1" spc="290" dirty="0" err="1" smtClean="0">
                <a:latin typeface="Calibri"/>
                <a:cs typeface="Calibri"/>
              </a:rPr>
              <a:t>ív</a:t>
            </a:r>
            <a:r>
              <a:rPr sz="2400" b="1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kt</a:t>
            </a:r>
            <a:r>
              <a:rPr sz="2400" b="1" dirty="0">
                <a:latin typeface="Calibri"/>
                <a:cs typeface="Calibri"/>
              </a:rPr>
              <a:t>g.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887770" y="4502864"/>
            <a:ext cx="415925" cy="430530"/>
          </a:xfrm>
          <a:custGeom>
            <a:avLst/>
            <a:gdLst/>
            <a:ahLst/>
            <a:cxnLst/>
            <a:rect l="l" t="t" r="r" b="b"/>
            <a:pathLst>
              <a:path w="415925" h="430529">
                <a:moveTo>
                  <a:pt x="415592" y="430327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70125" y="4484593"/>
            <a:ext cx="133985" cy="135890"/>
          </a:xfrm>
          <a:custGeom>
            <a:avLst/>
            <a:gdLst/>
            <a:ahLst/>
            <a:cxnLst/>
            <a:rect l="l" t="t" r="r" b="b"/>
            <a:pathLst>
              <a:path w="133985" h="135889">
                <a:moveTo>
                  <a:pt x="0" y="0"/>
                </a:moveTo>
                <a:lnTo>
                  <a:pt x="42547" y="135464"/>
                </a:lnTo>
                <a:lnTo>
                  <a:pt x="133901" y="472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756" y="4592782"/>
            <a:ext cx="2622665" cy="8188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6826" y="4625789"/>
            <a:ext cx="2514942" cy="70774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97613" y="3669431"/>
            <a:ext cx="45719" cy="361315"/>
          </a:xfrm>
          <a:custGeom>
            <a:avLst/>
            <a:gdLst/>
            <a:ahLst/>
            <a:cxnLst/>
            <a:rect l="l" t="t" r="r" b="b"/>
            <a:pathLst>
              <a:path w="4445" h="361314">
                <a:moveTo>
                  <a:pt x="4321" y="0"/>
                </a:moveTo>
                <a:lnTo>
                  <a:pt x="0" y="3613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56973" y="3989327"/>
            <a:ext cx="127000" cy="128270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0" y="0"/>
                </a:moveTo>
                <a:lnTo>
                  <a:pt x="61977" y="127750"/>
                </a:lnTo>
                <a:lnTo>
                  <a:pt x="126991" y="151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2756" y="3495502"/>
            <a:ext cx="2622665" cy="81880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86826" y="3527223"/>
            <a:ext cx="2514942" cy="7077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80798" y="423526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0" y="126999"/>
                </a:lnTo>
                <a:lnTo>
                  <a:pt x="127000" y="126999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39967" y="3153091"/>
            <a:ext cx="4445" cy="374650"/>
          </a:xfrm>
          <a:custGeom>
            <a:avLst/>
            <a:gdLst/>
            <a:ahLst/>
            <a:cxnLst/>
            <a:rect l="l" t="t" r="r" b="b"/>
            <a:pathLst>
              <a:path w="4444" h="374650">
                <a:moveTo>
                  <a:pt x="4331" y="374131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77647" y="3127693"/>
            <a:ext cx="127000" cy="128270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62026" y="0"/>
                </a:moveTo>
                <a:lnTo>
                  <a:pt x="0" y="127726"/>
                </a:lnTo>
                <a:lnTo>
                  <a:pt x="126992" y="126255"/>
                </a:lnTo>
                <a:lnTo>
                  <a:pt x="620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041794" y="1799737"/>
            <a:ext cx="2047875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pl.</a:t>
            </a:r>
            <a:r>
              <a:rPr sz="2000" spc="-10" dirty="0">
                <a:latin typeface="Calibri"/>
                <a:cs typeface="Calibri"/>
              </a:rPr>
              <a:t>: napfény, levegő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10493"/>
              </p:ext>
            </p:extLst>
          </p:nvPr>
        </p:nvGraphicFramePr>
        <p:xfrm>
          <a:off x="232781" y="3559461"/>
          <a:ext cx="2647571" cy="179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1219"/>
                <a:gridCol w="1356352"/>
              </a:tblGrid>
              <a:tr h="704909">
                <a:tc gridSpan="2">
                  <a:txBody>
                    <a:bodyPr/>
                    <a:lstStyle/>
                    <a:p>
                      <a:pPr marL="568960">
                        <a:lnSpc>
                          <a:spcPct val="100000"/>
                        </a:lnSpc>
                      </a:pPr>
                      <a:r>
                        <a:rPr lang="hu-HU" sz="2400" b="1" dirty="0" smtClean="0">
                          <a:latin typeface="Calibri"/>
                          <a:cs typeface="Calibri"/>
                        </a:rPr>
                        <a:t>Javak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9257">
                <a:tc>
                  <a:txBody>
                    <a:bodyPr/>
                    <a:lstStyle/>
                    <a:p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2539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399">
                      <a:solidFill>
                        <a:srgbClr val="000000"/>
                      </a:solidFill>
                      <a:prstDash val="solid"/>
                    </a:lnL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909">
                <a:tc gridSpan="2"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Terme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lés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56" name="Egyenes összekötő nyíllal 55"/>
          <p:cNvCxnSpPr/>
          <p:nvPr/>
        </p:nvCxnSpPr>
        <p:spPr>
          <a:xfrm flipH="1">
            <a:off x="5870124" y="5441771"/>
            <a:ext cx="1216476" cy="394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 flipH="1">
            <a:off x="5668104" y="3753913"/>
            <a:ext cx="1216476" cy="394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07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pc="-25" dirty="0"/>
              <a:t>Kormán</a:t>
            </a:r>
            <a:r>
              <a:rPr spc="-40" dirty="0"/>
              <a:t>y</a:t>
            </a:r>
            <a:r>
              <a:rPr spc="-20" dirty="0"/>
              <a:t>zati</a:t>
            </a:r>
            <a:r>
              <a:rPr spc="10" dirty="0"/>
              <a:t> </a:t>
            </a:r>
            <a:r>
              <a:rPr spc="-20" dirty="0"/>
              <a:t>beavatkozás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5" dirty="0"/>
              <a:t> </a:t>
            </a:r>
            <a:r>
              <a:rPr spc="-20" dirty="0"/>
              <a:t>piacok</a:t>
            </a:r>
            <a:r>
              <a:rPr spc="-25" dirty="0"/>
              <a:t> mű</a:t>
            </a:r>
            <a:r>
              <a:rPr spc="-40" dirty="0"/>
              <a:t>k</a:t>
            </a:r>
            <a:r>
              <a:rPr spc="-25" dirty="0"/>
              <a:t>ödésébe</a:t>
            </a:r>
            <a:r>
              <a:rPr spc="20" dirty="0"/>
              <a:t> </a:t>
            </a:r>
            <a:r>
              <a:rPr spc="-25" dirty="0"/>
              <a:t>–</a:t>
            </a:r>
            <a:r>
              <a:rPr dirty="0"/>
              <a:t> </a:t>
            </a:r>
            <a:r>
              <a:rPr spc="-25" dirty="0"/>
              <a:t>néhány</a:t>
            </a:r>
            <a:r>
              <a:rPr spc="-5" dirty="0"/>
              <a:t> </a:t>
            </a:r>
            <a:r>
              <a:rPr spc="-25" dirty="0"/>
              <a:t>pé</a:t>
            </a:r>
            <a:r>
              <a:rPr dirty="0"/>
              <a:t>l</a:t>
            </a:r>
            <a:r>
              <a:rPr spc="-25" dirty="0"/>
              <a:t>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5260" y="1624457"/>
            <a:ext cx="7164070" cy="415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indent="-436880">
              <a:lnSpc>
                <a:spcPct val="100000"/>
              </a:lnSpc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Ad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ztat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 marL="845819" marR="919480" lvl="1" indent="-394335">
              <a:lnSpc>
                <a:spcPts val="2160"/>
              </a:lnSpc>
              <a:spcBef>
                <a:spcPts val="509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000" dirty="0">
                <a:latin typeface="Verdana"/>
                <a:cs typeface="Verdana"/>
              </a:rPr>
              <a:t>bruttó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(fogyasztó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zet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és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nettó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ár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(e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adó 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zá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000" dirty="0">
                <a:latin typeface="Verdana"/>
                <a:cs typeface="Verdana"/>
              </a:rPr>
              <a:t>Fo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ái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1236345" marR="57150" lvl="2" indent="-387350">
              <a:lnSpc>
                <a:spcPts val="2160"/>
              </a:lnSpc>
              <a:spcBef>
                <a:spcPts val="509"/>
              </a:spcBef>
              <a:buClr>
                <a:srgbClr val="CC0000"/>
              </a:buClr>
              <a:buFont typeface="Wingdings"/>
              <a:buChar char=""/>
              <a:tabLst>
                <a:tab pos="1236980" algn="l"/>
              </a:tabLst>
            </a:pPr>
            <a:r>
              <a:rPr sz="2000" dirty="0">
                <a:latin typeface="Verdana"/>
                <a:cs typeface="Verdana"/>
              </a:rPr>
              <a:t>Mennyis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gi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adó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(ter</a:t>
            </a:r>
            <a:r>
              <a:rPr sz="2000" spc="-15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kegys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g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nként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andó össz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g):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1950" spc="15" baseline="25641" dirty="0">
                <a:latin typeface="Verdana"/>
                <a:cs typeface="Verdana"/>
              </a:rPr>
              <a:t>B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1950" spc="15" baseline="2564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+t</a:t>
            </a:r>
            <a:endParaRPr sz="2000">
              <a:latin typeface="Verdana"/>
              <a:cs typeface="Verdana"/>
            </a:endParaRPr>
          </a:p>
          <a:p>
            <a:pPr marL="1236345" lvl="2" indent="-387350">
              <a:lnSpc>
                <a:spcPct val="100000"/>
              </a:lnSpc>
              <a:spcBef>
                <a:spcPts val="195"/>
              </a:spcBef>
              <a:buClr>
                <a:srgbClr val="CC0000"/>
              </a:buClr>
              <a:buFont typeface="Wingdings"/>
              <a:buChar char=""/>
              <a:tabLst>
                <a:tab pos="1236980" algn="l"/>
              </a:tabLst>
            </a:pPr>
            <a:r>
              <a:rPr sz="2000" dirty="0">
                <a:latin typeface="Verdana"/>
                <a:cs typeface="Verdana"/>
              </a:rPr>
              <a:t>Értékadó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%</a:t>
            </a:r>
            <a:r>
              <a:rPr sz="2000" dirty="0">
                <a:latin typeface="Verdana"/>
                <a:cs typeface="Verdana"/>
              </a:rPr>
              <a:t>-a):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1950" spc="15" baseline="25641" dirty="0">
                <a:latin typeface="Verdana"/>
                <a:cs typeface="Verdana"/>
              </a:rPr>
              <a:t>B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(1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5" dirty="0">
                <a:latin typeface="Symbol"/>
                <a:cs typeface="Symbol"/>
              </a:rPr>
              <a:t>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1950" spc="22" baseline="25641" dirty="0">
                <a:latin typeface="Verdana"/>
                <a:cs typeface="Verdana"/>
              </a:rPr>
              <a:t>N</a:t>
            </a:r>
            <a:endParaRPr sz="1950" baseline="25641">
              <a:latin typeface="Verdana"/>
              <a:cs typeface="Verdana"/>
            </a:endParaRPr>
          </a:p>
          <a:p>
            <a:pPr marL="845819" marR="6350" lvl="1" indent="-394335">
              <a:lnSpc>
                <a:spcPts val="2160"/>
              </a:lnSpc>
              <a:spcBef>
                <a:spcPts val="525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000" dirty="0">
                <a:latin typeface="Verdana"/>
                <a:cs typeface="Verdana"/>
              </a:rPr>
              <a:t>Szubvenc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ó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(negat</a:t>
            </a:r>
            <a:r>
              <a:rPr sz="2000" spc="-15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ad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):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fogyasztó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tal f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zet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tt ár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bb,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nt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ő </a:t>
            </a:r>
            <a:r>
              <a:rPr sz="2000" spc="-10" dirty="0">
                <a:latin typeface="Verdana"/>
                <a:cs typeface="Verdana"/>
              </a:rPr>
              <a:t>ál</a:t>
            </a:r>
            <a:r>
              <a:rPr sz="2000" dirty="0">
                <a:latin typeface="Verdana"/>
                <a:cs typeface="Verdana"/>
              </a:rPr>
              <a:t>tal 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zá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ár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ö</a:t>
            </a:r>
            <a:r>
              <a:rPr sz="2000" dirty="0">
                <a:latin typeface="Verdana"/>
                <a:cs typeface="Verdana"/>
              </a:rPr>
              <a:t>gzít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s:</a:t>
            </a:r>
            <a:endParaRPr sz="20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af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x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ál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ni</a:t>
            </a:r>
            <a:r>
              <a:rPr sz="2000" spc="-15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um</a:t>
            </a:r>
            <a:endParaRPr sz="20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dirty="0">
                <a:latin typeface="Verdana"/>
                <a:cs typeface="Verdana"/>
              </a:rPr>
              <a:t>Mennyis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gi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ko</a:t>
            </a:r>
            <a:r>
              <a:rPr sz="2000" spc="-10" dirty="0">
                <a:latin typeface="Verdana"/>
                <a:cs typeface="Verdana"/>
              </a:rPr>
              <a:t>rl</a:t>
            </a:r>
            <a:r>
              <a:rPr sz="2000" dirty="0">
                <a:latin typeface="Verdana"/>
                <a:cs typeface="Verdana"/>
              </a:rPr>
              <a:t>át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zás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(ad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go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ás)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319" rIns="0" bIns="0" rtlCol="0">
            <a:spAutoFit/>
          </a:bodyPr>
          <a:lstStyle/>
          <a:p>
            <a:pPr marL="12700">
              <a:lnSpc>
                <a:spcPts val="4555"/>
              </a:lnSpc>
            </a:pPr>
            <a:r>
              <a:rPr sz="3800" dirty="0"/>
              <a:t>Ki</a:t>
            </a:r>
            <a:r>
              <a:rPr sz="3800" spc="-15" dirty="0"/>
              <a:t> </a:t>
            </a:r>
            <a:r>
              <a:rPr sz="3800" dirty="0"/>
              <a:t>viseli</a:t>
            </a:r>
            <a:r>
              <a:rPr sz="3800" spc="-35" dirty="0"/>
              <a:t> </a:t>
            </a:r>
            <a:r>
              <a:rPr sz="3800" dirty="0"/>
              <a:t>az adóterheket?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3875" y="2635250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44951"/>
            <a:ext cx="2830830" cy="1598930"/>
          </a:xfrm>
          <a:custGeom>
            <a:avLst/>
            <a:gdLst/>
            <a:ahLst/>
            <a:cxnLst/>
            <a:rect l="l" t="t" r="r" b="b"/>
            <a:pathLst>
              <a:path w="2830829" h="1598929">
                <a:moveTo>
                  <a:pt x="0" y="1598549"/>
                </a:moveTo>
                <a:lnTo>
                  <a:pt x="2830449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6750" y="2527300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19050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7475" y="338620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9000" y="3052190"/>
            <a:ext cx="699770" cy="38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aseline="-16666" dirty="0">
                <a:latin typeface="Verdana"/>
                <a:cs typeface="Verdana"/>
              </a:rPr>
              <a:t>P</a:t>
            </a:r>
            <a:r>
              <a:rPr sz="1300" spc="15" dirty="0">
                <a:latin typeface="Verdana"/>
                <a:cs typeface="Verdana"/>
              </a:rPr>
              <a:t>b</a:t>
            </a:r>
            <a:r>
              <a:rPr sz="1300" dirty="0">
                <a:latin typeface="Verdana"/>
                <a:cs typeface="Verdana"/>
              </a:rPr>
              <a:t>r</a:t>
            </a:r>
            <a:r>
              <a:rPr sz="1300" spc="10" dirty="0">
                <a:latin typeface="Verdana"/>
                <a:cs typeface="Verdana"/>
              </a:rPr>
              <a:t>uttó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09675" y="3360673"/>
            <a:ext cx="114300" cy="612775"/>
          </a:xfrm>
          <a:custGeom>
            <a:avLst/>
            <a:gdLst/>
            <a:ahLst/>
            <a:cxnLst/>
            <a:rect l="l" t="t" r="r" b="b"/>
            <a:pathLst>
              <a:path w="114300" h="612775">
                <a:moveTo>
                  <a:pt x="76200" y="95250"/>
                </a:moveTo>
                <a:lnTo>
                  <a:pt x="38100" y="95250"/>
                </a:lnTo>
                <a:lnTo>
                  <a:pt x="38100" y="612775"/>
                </a:lnTo>
                <a:lnTo>
                  <a:pt x="76200" y="612775"/>
                </a:lnTo>
                <a:lnTo>
                  <a:pt x="76200" y="95250"/>
                </a:lnTo>
                <a:close/>
              </a:path>
              <a:path w="114300" h="612775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612775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98547" y="5342838"/>
            <a:ext cx="90995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6590" algn="l"/>
              </a:tabLst>
            </a:pPr>
            <a:r>
              <a:rPr sz="2400" dirty="0">
                <a:latin typeface="Verdana"/>
                <a:cs typeface="Verdana"/>
              </a:rPr>
              <a:t>Q’	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1145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12775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12775" h="114300">
                <a:moveTo>
                  <a:pt x="612775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12775" y="76200"/>
                </a:lnTo>
                <a:lnTo>
                  <a:pt x="6127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1920" y="3204083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E'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98823" y="2381377"/>
            <a:ext cx="2444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87875" y="1576450"/>
            <a:ext cx="4431030" cy="4164329"/>
          </a:xfrm>
          <a:custGeom>
            <a:avLst/>
            <a:gdLst/>
            <a:ahLst/>
            <a:cxnLst/>
            <a:rect l="l" t="t" r="r" b="b"/>
            <a:pathLst>
              <a:path w="4431030" h="4164329">
                <a:moveTo>
                  <a:pt x="0" y="4163949"/>
                </a:moveTo>
                <a:lnTo>
                  <a:pt x="4430776" y="4163949"/>
                </a:lnTo>
                <a:lnTo>
                  <a:pt x="4430776" y="0"/>
                </a:lnTo>
                <a:lnTo>
                  <a:pt x="0" y="0"/>
                </a:lnTo>
                <a:lnTo>
                  <a:pt x="0" y="4163949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67250" y="1620901"/>
            <a:ext cx="4159885" cy="321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31215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t: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men</a:t>
            </a:r>
            <a:r>
              <a:rPr sz="1800" spc="-10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sé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i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adó,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az adót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 terme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ő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z</a:t>
            </a:r>
            <a:r>
              <a:rPr sz="1800" dirty="0">
                <a:latin typeface="Verdana"/>
                <a:cs typeface="Verdana"/>
              </a:rPr>
              <a:t>eti</a:t>
            </a:r>
            <a:endParaRPr sz="1800">
              <a:latin typeface="Verdana"/>
              <a:cs typeface="Verdana"/>
            </a:endParaRPr>
          </a:p>
          <a:p>
            <a:pPr marL="12700" marR="27749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Verdana"/>
                <a:cs typeface="Verdana"/>
              </a:rPr>
              <a:t>A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k</a:t>
            </a:r>
            <a:r>
              <a:rPr sz="1800" spc="10" dirty="0">
                <a:latin typeface="Verdana"/>
                <a:cs typeface="Verdana"/>
              </a:rPr>
              <a:t>í</a:t>
            </a:r>
            <a:r>
              <a:rPr sz="1800" dirty="0">
                <a:latin typeface="Verdana"/>
                <a:cs typeface="Verdana"/>
              </a:rPr>
              <a:t>ná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ati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görbe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fe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é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to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ód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k,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az e</a:t>
            </a:r>
            <a:r>
              <a:rPr sz="1800" spc="-10" dirty="0">
                <a:latin typeface="Verdana"/>
                <a:cs typeface="Verdana"/>
              </a:rPr>
              <a:t>gy</a:t>
            </a:r>
            <a:r>
              <a:rPr sz="1800" dirty="0">
                <a:latin typeface="Verdana"/>
                <a:cs typeface="Verdana"/>
              </a:rPr>
              <a:t>ensú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yi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men</a:t>
            </a:r>
            <a:r>
              <a:rPr sz="1800" spc="-10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ség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csök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en.</a:t>
            </a:r>
            <a:endParaRPr sz="180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Verdana"/>
                <a:cs typeface="Verdana"/>
              </a:rPr>
              <a:t>A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fog</a:t>
            </a:r>
            <a:r>
              <a:rPr sz="1800" spc="-35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asztók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á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tal f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z</a:t>
            </a:r>
            <a:r>
              <a:rPr sz="1800" dirty="0">
                <a:latin typeface="Verdana"/>
                <a:cs typeface="Verdana"/>
              </a:rPr>
              <a:t>et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tt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ár (bruttó ár)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nő </a:t>
            </a:r>
            <a:r>
              <a:rPr sz="1800" spc="-10" dirty="0">
                <a:latin typeface="Verdana"/>
                <a:cs typeface="Verdana"/>
              </a:rPr>
              <a:t>(</a:t>
            </a:r>
            <a:r>
              <a:rPr sz="1800" spc="-15" dirty="0">
                <a:latin typeface="Verdana"/>
                <a:cs typeface="Verdana"/>
              </a:rPr>
              <a:t>p</a:t>
            </a:r>
            <a:r>
              <a:rPr sz="1800" spc="-7" baseline="25462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&gt;p</a:t>
            </a:r>
            <a:r>
              <a:rPr sz="1800" spc="-10" dirty="0">
                <a:latin typeface="Verdana"/>
                <a:cs typeface="Verdana"/>
              </a:rPr>
              <a:t>*</a:t>
            </a:r>
            <a:r>
              <a:rPr sz="1800" dirty="0">
                <a:latin typeface="Verdana"/>
                <a:cs typeface="Verdana"/>
              </a:rPr>
              <a:t>),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 terme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ők 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es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b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et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kapnak,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az adózás után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,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nettó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ár csök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(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-22" baseline="25462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&lt;</a:t>
            </a:r>
            <a:r>
              <a:rPr sz="1800" spc="-15" dirty="0">
                <a:latin typeface="Verdana"/>
                <a:cs typeface="Verdana"/>
              </a:rPr>
              <a:t>p*).</a:t>
            </a:r>
            <a:endParaRPr sz="1800">
              <a:latin typeface="Verdana"/>
              <a:cs typeface="Verdana"/>
            </a:endParaRPr>
          </a:p>
          <a:p>
            <a:pPr marL="12700" marR="635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Verdana"/>
                <a:cs typeface="Verdana"/>
              </a:rPr>
              <a:t>A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rmelők és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fog</a:t>
            </a:r>
            <a:r>
              <a:rPr sz="1800" spc="-40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asztók osztoznak az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adóterhen. A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fog</a:t>
            </a:r>
            <a:r>
              <a:rPr sz="1800" spc="-35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asztói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és terme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ői töb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et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 csökk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67250" y="4831079"/>
            <a:ext cx="340487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1800" dirty="0">
                <a:latin typeface="Verdana"/>
                <a:cs typeface="Verdana"/>
              </a:rPr>
              <a:t>adó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(ú</a:t>
            </a:r>
            <a:r>
              <a:rPr sz="1800" spc="5" dirty="0">
                <a:latin typeface="Verdana"/>
                <a:cs typeface="Verdana"/>
              </a:rPr>
              <a:t>j</a:t>
            </a:r>
            <a:r>
              <a:rPr sz="1800" spc="-40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ae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osztás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–</a:t>
            </a:r>
            <a:r>
              <a:rPr sz="1800" dirty="0">
                <a:latin typeface="Verdana"/>
                <a:cs typeface="Verdana"/>
              </a:rPr>
              <a:t>á</a:t>
            </a:r>
            <a:r>
              <a:rPr sz="1800" spc="5" dirty="0">
                <a:latin typeface="Verdana"/>
                <a:cs typeface="Verdana"/>
              </a:rPr>
              <a:t>ll</a:t>
            </a:r>
            <a:r>
              <a:rPr sz="1800" dirty="0">
                <a:latin typeface="Verdana"/>
                <a:cs typeface="Verdana"/>
              </a:rPr>
              <a:t>am): 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-7" baseline="25462" dirty="0">
                <a:latin typeface="Verdana"/>
                <a:cs typeface="Verdana"/>
              </a:rPr>
              <a:t>b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-22" baseline="25462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E’C</a:t>
            </a: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1800" dirty="0">
                <a:latin typeface="Verdana"/>
                <a:cs typeface="Verdana"/>
              </a:rPr>
              <a:t>ho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tteher</a:t>
            </a:r>
            <a:r>
              <a:rPr sz="1800" spc="-15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eszte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é</a:t>
            </a:r>
            <a:r>
              <a:rPr sz="1800" spc="-25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: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E’</a:t>
            </a:r>
            <a:r>
              <a:rPr sz="1800" spc="5" dirty="0">
                <a:latin typeface="Verdana"/>
                <a:cs typeface="Verdana"/>
              </a:rPr>
              <a:t>C</a:t>
            </a:r>
            <a:r>
              <a:rPr sz="1800" dirty="0">
                <a:latin typeface="Verdana"/>
                <a:cs typeface="Verdana"/>
              </a:rPr>
              <a:t>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06675" y="33322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06675" y="33322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49625" y="3970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49625" y="3970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84300" y="4402073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51789" y="3888613"/>
            <a:ext cx="561340" cy="487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75000"/>
              </a:lnSpc>
            </a:pPr>
            <a:r>
              <a:rPr sz="1800" spc="-20" dirty="0">
                <a:latin typeface="Verdana"/>
                <a:cs typeface="Verdana"/>
              </a:rPr>
              <a:t>P* </a:t>
            </a:r>
            <a:r>
              <a:rPr sz="2700" spc="-15" baseline="-16975" dirty="0">
                <a:latin typeface="Verdana"/>
                <a:cs typeface="Verdana"/>
              </a:rPr>
              <a:t>P</a:t>
            </a:r>
            <a:r>
              <a:rPr sz="1200" spc="-5" dirty="0">
                <a:latin typeface="Verdana"/>
                <a:cs typeface="Verdana"/>
              </a:rPr>
              <a:t>n</a:t>
            </a:r>
            <a:r>
              <a:rPr sz="1200" dirty="0">
                <a:latin typeface="Verdana"/>
                <a:cs typeface="Verdana"/>
              </a:rPr>
              <a:t>e</a:t>
            </a:r>
            <a:r>
              <a:rPr sz="1200" spc="-5" dirty="0">
                <a:latin typeface="Verdana"/>
                <a:cs typeface="Verdana"/>
              </a:rPr>
              <a:t>tt</a:t>
            </a:r>
            <a:r>
              <a:rPr sz="1200" dirty="0">
                <a:latin typeface="Verdana"/>
                <a:cs typeface="Verdana"/>
              </a:rPr>
              <a:t>ó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19149" y="4063491"/>
            <a:ext cx="85725" cy="308610"/>
          </a:xfrm>
          <a:custGeom>
            <a:avLst/>
            <a:gdLst/>
            <a:ahLst/>
            <a:cxnLst/>
            <a:rect l="l" t="t" r="r" b="b"/>
            <a:pathLst>
              <a:path w="85725" h="308610">
                <a:moveTo>
                  <a:pt x="0" y="221233"/>
                </a:moveTo>
                <a:lnTo>
                  <a:pt x="39738" y="308482"/>
                </a:lnTo>
                <a:lnTo>
                  <a:pt x="78436" y="237616"/>
                </a:lnTo>
                <a:lnTo>
                  <a:pt x="56565" y="237616"/>
                </a:lnTo>
                <a:lnTo>
                  <a:pt x="28041" y="236600"/>
                </a:lnTo>
                <a:lnTo>
                  <a:pt x="28557" y="222292"/>
                </a:lnTo>
                <a:lnTo>
                  <a:pt x="0" y="221233"/>
                </a:lnTo>
                <a:close/>
              </a:path>
              <a:path w="85725" h="308610">
                <a:moveTo>
                  <a:pt x="28557" y="222292"/>
                </a:moveTo>
                <a:lnTo>
                  <a:pt x="28041" y="236600"/>
                </a:lnTo>
                <a:lnTo>
                  <a:pt x="56565" y="237616"/>
                </a:lnTo>
                <a:lnTo>
                  <a:pt x="57078" y="223349"/>
                </a:lnTo>
                <a:lnTo>
                  <a:pt x="28557" y="222292"/>
                </a:lnTo>
                <a:close/>
              </a:path>
              <a:path w="85725" h="308610">
                <a:moveTo>
                  <a:pt x="57078" y="223349"/>
                </a:moveTo>
                <a:lnTo>
                  <a:pt x="56565" y="237616"/>
                </a:lnTo>
                <a:lnTo>
                  <a:pt x="78436" y="237616"/>
                </a:lnTo>
                <a:lnTo>
                  <a:pt x="85648" y="224408"/>
                </a:lnTo>
                <a:lnTo>
                  <a:pt x="57078" y="223349"/>
                </a:lnTo>
                <a:close/>
              </a:path>
              <a:path w="85725" h="308610">
                <a:moveTo>
                  <a:pt x="36576" y="0"/>
                </a:moveTo>
                <a:lnTo>
                  <a:pt x="28557" y="222292"/>
                </a:lnTo>
                <a:lnTo>
                  <a:pt x="57078" y="223349"/>
                </a:lnTo>
                <a:lnTo>
                  <a:pt x="65074" y="1015"/>
                </a:lnTo>
                <a:lnTo>
                  <a:pt x="36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68651" y="3463925"/>
            <a:ext cx="88900" cy="894080"/>
          </a:xfrm>
          <a:custGeom>
            <a:avLst/>
            <a:gdLst/>
            <a:ahLst/>
            <a:cxnLst/>
            <a:rect l="l" t="t" r="r" b="b"/>
            <a:pathLst>
              <a:path w="88900" h="894079">
                <a:moveTo>
                  <a:pt x="0" y="0"/>
                </a:moveTo>
                <a:lnTo>
                  <a:pt x="35289" y="29223"/>
                </a:lnTo>
                <a:lnTo>
                  <a:pt x="44450" y="74422"/>
                </a:lnTo>
                <a:lnTo>
                  <a:pt x="44450" y="372363"/>
                </a:lnTo>
                <a:lnTo>
                  <a:pt x="54635" y="419903"/>
                </a:lnTo>
                <a:lnTo>
                  <a:pt x="88900" y="446913"/>
                </a:lnTo>
                <a:lnTo>
                  <a:pt x="78429" y="448975"/>
                </a:lnTo>
                <a:lnTo>
                  <a:pt x="48415" y="490493"/>
                </a:lnTo>
                <a:lnTo>
                  <a:pt x="44450" y="521335"/>
                </a:lnTo>
                <a:lnTo>
                  <a:pt x="44450" y="819276"/>
                </a:lnTo>
                <a:lnTo>
                  <a:pt x="43214" y="836775"/>
                </a:lnTo>
                <a:lnTo>
                  <a:pt x="39700" y="852780"/>
                </a:lnTo>
                <a:lnTo>
                  <a:pt x="18392" y="887043"/>
                </a:lnTo>
                <a:lnTo>
                  <a:pt x="0" y="893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946273" y="3769105"/>
            <a:ext cx="11557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33497" y="4272660"/>
            <a:ext cx="18542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51125" y="43195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51125" y="431952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7489" y="497332"/>
            <a:ext cx="8411210" cy="977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Verdana"/>
                <a:cs typeface="Verdana"/>
              </a:rPr>
              <a:t>Jól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járn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k</a:t>
            </a:r>
            <a:r>
              <a:rPr sz="3200" spc="-5" dirty="0">
                <a:latin typeface="Verdana"/>
                <a:cs typeface="Verdana"/>
              </a:rPr>
              <a:t>-</a:t>
            </a:r>
            <a:r>
              <a:rPr sz="3200" dirty="0">
                <a:latin typeface="Verdana"/>
                <a:cs typeface="Verdana"/>
              </a:rPr>
              <a:t>e a fo</a:t>
            </a:r>
            <a:r>
              <a:rPr sz="3200" spc="-15" dirty="0">
                <a:latin typeface="Verdana"/>
                <a:cs typeface="Verdana"/>
              </a:rPr>
              <a:t>g</a:t>
            </a:r>
            <a:r>
              <a:rPr sz="3200" dirty="0">
                <a:latin typeface="Verdana"/>
                <a:cs typeface="Verdana"/>
              </a:rPr>
              <a:t>yas</a:t>
            </a:r>
            <a:r>
              <a:rPr sz="3200" spc="-10" dirty="0">
                <a:latin typeface="Verdana"/>
                <a:cs typeface="Verdana"/>
              </a:rPr>
              <a:t>z</a:t>
            </a:r>
            <a:r>
              <a:rPr sz="3200" dirty="0">
                <a:latin typeface="Verdana"/>
                <a:cs typeface="Verdana"/>
              </a:rPr>
              <a:t>tók, ha az </a:t>
            </a:r>
            <a:r>
              <a:rPr sz="3200" spc="-15" dirty="0">
                <a:latin typeface="Verdana"/>
                <a:cs typeface="Verdana"/>
              </a:rPr>
              <a:t>á</a:t>
            </a:r>
            <a:r>
              <a:rPr sz="3200" dirty="0">
                <a:latin typeface="Verdana"/>
                <a:cs typeface="Verdana"/>
              </a:rPr>
              <a:t>llam 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z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Verdana"/>
                <a:cs typeface="Verdana"/>
              </a:rPr>
              <a:t>eg</a:t>
            </a:r>
            <a:r>
              <a:rPr sz="3200" spc="-10" dirty="0">
                <a:latin typeface="Verdana"/>
                <a:cs typeface="Verdana"/>
              </a:rPr>
              <a:t>y</a:t>
            </a:r>
            <a:r>
              <a:rPr sz="3200" dirty="0">
                <a:latin typeface="Verdana"/>
                <a:cs typeface="Verdana"/>
              </a:rPr>
              <a:t>ensú</a:t>
            </a:r>
            <a:r>
              <a:rPr sz="3200" spc="-15" dirty="0">
                <a:latin typeface="Verdana"/>
                <a:cs typeface="Verdana"/>
              </a:rPr>
              <a:t>l</a:t>
            </a:r>
            <a:r>
              <a:rPr sz="3200" dirty="0">
                <a:latin typeface="Verdana"/>
                <a:cs typeface="Verdana"/>
              </a:rPr>
              <a:t>yi </a:t>
            </a:r>
            <a:r>
              <a:rPr sz="3200" spc="-15" dirty="0">
                <a:latin typeface="Verdana"/>
                <a:cs typeface="Verdana"/>
              </a:rPr>
              <a:t>á</a:t>
            </a:r>
            <a:r>
              <a:rPr sz="3200" dirty="0">
                <a:latin typeface="Verdana"/>
                <a:cs typeface="Verdana"/>
              </a:rPr>
              <a:t>r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al</a:t>
            </a:r>
            <a:r>
              <a:rPr sz="3200" spc="-20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tt maximá</a:t>
            </a:r>
            <a:r>
              <a:rPr sz="3200" spc="-15" dirty="0">
                <a:latin typeface="Verdana"/>
                <a:cs typeface="Verdana"/>
              </a:rPr>
              <a:t>l</a:t>
            </a:r>
            <a:r>
              <a:rPr sz="3200" dirty="0">
                <a:latin typeface="Verdana"/>
                <a:cs typeface="Verdana"/>
              </a:rPr>
              <a:t>ja </a:t>
            </a:r>
            <a:r>
              <a:rPr sz="3200" spc="-15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z ára</a:t>
            </a:r>
            <a:r>
              <a:rPr sz="3200" spc="-10" dirty="0">
                <a:latin typeface="Verdana"/>
                <a:cs typeface="Verdana"/>
              </a:rPr>
              <a:t>t</a:t>
            </a:r>
            <a:r>
              <a:rPr sz="3200" dirty="0">
                <a:latin typeface="Verdana"/>
                <a:cs typeface="Verdana"/>
              </a:rPr>
              <a:t>?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66900" y="2132076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6001" y="2668651"/>
            <a:ext cx="2980055" cy="2345055"/>
          </a:xfrm>
          <a:custGeom>
            <a:avLst/>
            <a:gdLst/>
            <a:ahLst/>
            <a:cxnLst/>
            <a:rect l="l" t="t" r="r" b="b"/>
            <a:pathLst>
              <a:path w="2980054" h="2345054">
                <a:moveTo>
                  <a:pt x="0" y="0"/>
                </a:moveTo>
                <a:lnTo>
                  <a:pt x="2979674" y="23446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494151"/>
            <a:ext cx="2759075" cy="1649730"/>
          </a:xfrm>
          <a:custGeom>
            <a:avLst/>
            <a:gdLst/>
            <a:ahLst/>
            <a:cxnLst/>
            <a:rect l="l" t="t" r="r" b="b"/>
            <a:pathLst>
              <a:path w="2759075" h="1649729">
                <a:moveTo>
                  <a:pt x="0" y="1649349"/>
                </a:moveTo>
                <a:lnTo>
                  <a:pt x="27590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7475" y="338620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11350" y="3960748"/>
            <a:ext cx="1952625" cy="19050"/>
          </a:xfrm>
          <a:custGeom>
            <a:avLst/>
            <a:gdLst/>
            <a:ahLst/>
            <a:cxnLst/>
            <a:rect l="l" t="t" r="r" b="b"/>
            <a:pathLst>
              <a:path w="1952625" h="19050">
                <a:moveTo>
                  <a:pt x="1952625" y="190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97425" y="1760601"/>
            <a:ext cx="3999229" cy="3846829"/>
          </a:xfrm>
          <a:custGeom>
            <a:avLst/>
            <a:gdLst/>
            <a:ahLst/>
            <a:cxnLst/>
            <a:rect l="l" t="t" r="r" b="b"/>
            <a:pathLst>
              <a:path w="3999229" h="3846829">
                <a:moveTo>
                  <a:pt x="0" y="3846449"/>
                </a:moveTo>
                <a:lnTo>
                  <a:pt x="3998976" y="3846449"/>
                </a:lnTo>
                <a:lnTo>
                  <a:pt x="3998976" y="0"/>
                </a:lnTo>
                <a:lnTo>
                  <a:pt x="0" y="0"/>
                </a:lnTo>
                <a:lnTo>
                  <a:pt x="0" y="3846449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76927" y="1805051"/>
            <a:ext cx="3733165" cy="235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Hatásos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ár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afon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(max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má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ár):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-22" baseline="25462" dirty="0">
                <a:latin typeface="Verdana"/>
                <a:cs typeface="Verdana"/>
              </a:rPr>
              <a:t>ma</a:t>
            </a:r>
            <a:r>
              <a:rPr sz="1800" spc="-15" baseline="25462" dirty="0">
                <a:latin typeface="Verdana"/>
                <a:cs typeface="Verdana"/>
              </a:rPr>
              <a:t>x</a:t>
            </a:r>
            <a:r>
              <a:rPr sz="1800" baseline="25462" dirty="0">
                <a:latin typeface="Verdana"/>
                <a:cs typeface="Verdana"/>
              </a:rPr>
              <a:t> </a:t>
            </a:r>
            <a:r>
              <a:rPr sz="1800" spc="-322" baseline="25462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&lt;p*</a:t>
            </a:r>
            <a:endParaRPr sz="1800">
              <a:latin typeface="Verdana"/>
              <a:cs typeface="Verdana"/>
            </a:endParaRPr>
          </a:p>
          <a:p>
            <a:pPr marL="12700" marR="1043940">
              <a:lnSpc>
                <a:spcPct val="100600"/>
              </a:lnSpc>
              <a:spcBef>
                <a:spcPts val="575"/>
              </a:spcBef>
              <a:tabLst>
                <a:tab pos="819785" algn="l"/>
              </a:tabLst>
            </a:pPr>
            <a:r>
              <a:rPr sz="1800" spc="-20" dirty="0">
                <a:latin typeface="Verdana"/>
                <a:cs typeface="Verdana"/>
              </a:rPr>
              <a:t>Ekko</a:t>
            </a:r>
            <a:r>
              <a:rPr sz="1800" spc="-10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	Q</a:t>
            </a:r>
            <a:r>
              <a:rPr sz="1800" spc="-15" baseline="25462" dirty="0">
                <a:latin typeface="Verdana"/>
                <a:cs typeface="Verdana"/>
              </a:rPr>
              <a:t>s</a:t>
            </a:r>
            <a:r>
              <a:rPr sz="1800" baseline="25462" dirty="0">
                <a:latin typeface="Verdana"/>
                <a:cs typeface="Verdana"/>
              </a:rPr>
              <a:t> </a:t>
            </a:r>
            <a:r>
              <a:rPr sz="1800" spc="-315" baseline="25462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&lt;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15" baseline="25462" dirty="0">
                <a:latin typeface="Verdana"/>
                <a:cs typeface="Verdana"/>
              </a:rPr>
              <a:t>D</a:t>
            </a:r>
            <a:r>
              <a:rPr sz="1800" baseline="25462" dirty="0">
                <a:latin typeface="Verdana"/>
                <a:cs typeface="Verdana"/>
              </a:rPr>
              <a:t> </a:t>
            </a:r>
            <a:r>
              <a:rPr sz="1800" spc="-15" baseline="25462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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h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á</a:t>
            </a:r>
            <a:r>
              <a:rPr sz="1800" spc="-15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 (tú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12700" marR="19558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Verdana"/>
                <a:cs typeface="Verdana"/>
              </a:rPr>
              <a:t>Piaci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men</a:t>
            </a:r>
            <a:r>
              <a:rPr sz="1800" spc="-15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</a:t>
            </a:r>
            <a:r>
              <a:rPr sz="1800" spc="-10" dirty="0">
                <a:latin typeface="Verdana"/>
                <a:cs typeface="Verdana"/>
              </a:rPr>
              <a:t>é</a:t>
            </a:r>
            <a:r>
              <a:rPr sz="1800" dirty="0">
                <a:latin typeface="Verdana"/>
                <a:cs typeface="Verdana"/>
              </a:rPr>
              <a:t>g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csök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(Q*- </a:t>
            </a:r>
            <a:r>
              <a:rPr sz="1800" spc="-5" dirty="0">
                <a:latin typeface="Verdana"/>
                <a:cs typeface="Verdana"/>
              </a:rPr>
              <a:t>Q</a:t>
            </a:r>
            <a:r>
              <a:rPr sz="1800" spc="-22" baseline="25462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)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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Verdana"/>
                <a:cs typeface="Verdana"/>
              </a:rPr>
              <a:t>ho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tt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her</a:t>
            </a:r>
            <a:r>
              <a:rPr sz="1800" spc="-15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ztes</a:t>
            </a:r>
            <a:r>
              <a:rPr sz="1800" spc="-10" dirty="0">
                <a:latin typeface="Verdana"/>
                <a:cs typeface="Verdana"/>
              </a:rPr>
              <a:t>é</a:t>
            </a:r>
            <a:r>
              <a:rPr sz="1800" dirty="0">
                <a:latin typeface="Verdana"/>
                <a:cs typeface="Verdana"/>
              </a:rPr>
              <a:t>g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(A t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rü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t),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spc="-35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ztói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tö</a:t>
            </a:r>
            <a:r>
              <a:rPr sz="1800" spc="-10" dirty="0">
                <a:latin typeface="Verdana"/>
                <a:cs typeface="Verdana"/>
              </a:rPr>
              <a:t>bb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nő, t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rmelői tö</a:t>
            </a:r>
            <a:r>
              <a:rPr sz="1800" spc="-10" dirty="0">
                <a:latin typeface="Verdana"/>
                <a:cs typeface="Verdana"/>
              </a:rPr>
              <a:t>bb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et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csök</a:t>
            </a:r>
            <a:r>
              <a:rPr sz="1800" spc="-15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76927" y="4426966"/>
            <a:ext cx="2704465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eh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ts</a:t>
            </a:r>
            <a:r>
              <a:rPr sz="1800" spc="-10" dirty="0">
                <a:latin typeface="Verdana"/>
                <a:cs typeface="Verdana"/>
              </a:rPr>
              <a:t>ég</a:t>
            </a:r>
            <a:r>
              <a:rPr sz="1800" dirty="0">
                <a:latin typeface="Verdana"/>
                <a:cs typeface="Verdana"/>
              </a:rPr>
              <a:t>es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„me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o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ás”</a:t>
            </a:r>
            <a:endParaRPr sz="1800">
              <a:latin typeface="Verdana"/>
              <a:cs typeface="Verdana"/>
            </a:endParaRPr>
          </a:p>
          <a:p>
            <a:pPr marL="216535" indent="-203835">
              <a:lnSpc>
                <a:spcPct val="100000"/>
              </a:lnSpc>
              <a:buFont typeface="Verdana"/>
              <a:buChar char="•"/>
              <a:tabLst>
                <a:tab pos="217170" algn="l"/>
              </a:tabLst>
            </a:pPr>
            <a:r>
              <a:rPr sz="1800" dirty="0">
                <a:latin typeface="Verdana"/>
                <a:cs typeface="Verdana"/>
              </a:rPr>
              <a:t>sor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aná</a:t>
            </a:r>
            <a:r>
              <a:rPr sz="1800" spc="5" dirty="0">
                <a:latin typeface="Verdana"/>
                <a:cs typeface="Verdana"/>
              </a:rPr>
              <a:t>ll</a:t>
            </a:r>
            <a:r>
              <a:rPr sz="1800" dirty="0">
                <a:latin typeface="Verdana"/>
                <a:cs typeface="Verdana"/>
              </a:rPr>
              <a:t>ás</a:t>
            </a:r>
            <a:endParaRPr sz="1800">
              <a:latin typeface="Verdana"/>
              <a:cs typeface="Verdana"/>
            </a:endParaRPr>
          </a:p>
          <a:p>
            <a:pPr marL="216535" indent="-203835">
              <a:lnSpc>
                <a:spcPct val="100000"/>
              </a:lnSpc>
              <a:buFont typeface="Verdana"/>
              <a:buChar char="•"/>
              <a:tabLst>
                <a:tab pos="217170" algn="l"/>
              </a:tabLst>
            </a:pPr>
            <a:r>
              <a:rPr sz="1800" spc="-10" dirty="0">
                <a:latin typeface="Verdana"/>
                <a:cs typeface="Verdana"/>
              </a:rPr>
              <a:t>fe</a:t>
            </a:r>
            <a:r>
              <a:rPr sz="1800" spc="-30" dirty="0">
                <a:latin typeface="Verdana"/>
                <a:cs typeface="Verdana"/>
              </a:rPr>
              <a:t>k</a:t>
            </a:r>
            <a:r>
              <a:rPr sz="1800" spc="-15" dirty="0">
                <a:latin typeface="Verdana"/>
                <a:cs typeface="Verdana"/>
              </a:rPr>
              <a:t>e</a:t>
            </a:r>
            <a:r>
              <a:rPr sz="1800" spc="-20" dirty="0">
                <a:latin typeface="Verdana"/>
                <a:cs typeface="Verdana"/>
              </a:rPr>
              <a:t>t</a:t>
            </a:r>
            <a:r>
              <a:rPr sz="1800" spc="-15" dirty="0">
                <a:latin typeface="Verdana"/>
                <a:cs typeface="Verdana"/>
              </a:rPr>
              <a:t>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0" dirty="0">
                <a:latin typeface="Verdana"/>
                <a:cs typeface="Verdana"/>
              </a:rPr>
              <a:t>ac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60650" y="33449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0650" y="334492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62325" y="3870325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73" y="28229"/>
                </a:lnTo>
                <a:lnTo>
                  <a:pt x="0" y="58800"/>
                </a:lnTo>
                <a:lnTo>
                  <a:pt x="1088" y="71747"/>
                </a:lnTo>
                <a:lnTo>
                  <a:pt x="21341" y="108914"/>
                </a:lnTo>
                <a:lnTo>
                  <a:pt x="44450" y="117475"/>
                </a:lnTo>
                <a:lnTo>
                  <a:pt x="54250" y="116039"/>
                </a:lnTo>
                <a:lnTo>
                  <a:pt x="82409" y="89318"/>
                </a:lnTo>
                <a:lnTo>
                  <a:pt x="88900" y="58800"/>
                </a:lnTo>
                <a:lnTo>
                  <a:pt x="87792" y="45700"/>
                </a:lnTo>
                <a:lnTo>
                  <a:pt x="67531" y="854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62325" y="3870325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800"/>
                </a:moveTo>
                <a:lnTo>
                  <a:pt x="13859" y="16145"/>
                </a:lnTo>
                <a:lnTo>
                  <a:pt x="44450" y="0"/>
                </a:lnTo>
                <a:lnTo>
                  <a:pt x="56633" y="2238"/>
                </a:lnTo>
                <a:lnTo>
                  <a:pt x="67531" y="8543"/>
                </a:lnTo>
                <a:lnTo>
                  <a:pt x="76671" y="18299"/>
                </a:lnTo>
                <a:lnTo>
                  <a:pt x="83582" y="30890"/>
                </a:lnTo>
                <a:lnTo>
                  <a:pt x="87792" y="45700"/>
                </a:lnTo>
                <a:lnTo>
                  <a:pt x="88900" y="58800"/>
                </a:lnTo>
                <a:lnTo>
                  <a:pt x="87198" y="74915"/>
                </a:lnTo>
                <a:lnTo>
                  <a:pt x="65461" y="110502"/>
                </a:lnTo>
                <a:lnTo>
                  <a:pt x="44450" y="117475"/>
                </a:lnTo>
                <a:lnTo>
                  <a:pt x="32250" y="115231"/>
                </a:lnTo>
                <a:lnTo>
                  <a:pt x="21341" y="108914"/>
                </a:lnTo>
                <a:lnTo>
                  <a:pt x="12195" y="99146"/>
                </a:lnTo>
                <a:lnTo>
                  <a:pt x="5286" y="86550"/>
                </a:lnTo>
                <a:lnTo>
                  <a:pt x="1088" y="71747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3500" y="4384675"/>
            <a:ext cx="2510155" cy="20955"/>
          </a:xfrm>
          <a:custGeom>
            <a:avLst/>
            <a:gdLst/>
            <a:ahLst/>
            <a:cxnLst/>
            <a:rect l="l" t="t" r="r" b="b"/>
            <a:pathLst>
              <a:path w="2510154" h="20954">
                <a:moveTo>
                  <a:pt x="2509901" y="20574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1789" y="3888613"/>
            <a:ext cx="492125" cy="487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75000"/>
              </a:lnSpc>
            </a:pPr>
            <a:r>
              <a:rPr sz="1800" spc="-20" dirty="0">
                <a:latin typeface="Verdana"/>
                <a:cs typeface="Verdana"/>
              </a:rPr>
              <a:t>P* </a:t>
            </a:r>
            <a:r>
              <a:rPr sz="2700" spc="-15" baseline="-16975" dirty="0">
                <a:latin typeface="Verdana"/>
                <a:cs typeface="Verdana"/>
              </a:rPr>
              <a:t>P</a:t>
            </a:r>
            <a:r>
              <a:rPr sz="1200" spc="-15" dirty="0">
                <a:latin typeface="Verdana"/>
                <a:cs typeface="Verdana"/>
              </a:rPr>
              <a:t>ma</a:t>
            </a:r>
            <a:r>
              <a:rPr sz="1200" spc="-10" dirty="0">
                <a:latin typeface="Verdana"/>
                <a:cs typeface="Verdana"/>
              </a:rPr>
              <a:t>x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49700" y="4416425"/>
            <a:ext cx="0" cy="811530"/>
          </a:xfrm>
          <a:custGeom>
            <a:avLst/>
            <a:gdLst/>
            <a:ahLst/>
            <a:cxnLst/>
            <a:rect l="l" t="t" r="r" b="b"/>
            <a:pathLst>
              <a:path h="811529">
                <a:moveTo>
                  <a:pt x="0" y="0"/>
                </a:moveTo>
                <a:lnTo>
                  <a:pt x="0" y="811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16426" y="43417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44" y="28285"/>
                </a:lnTo>
                <a:lnTo>
                  <a:pt x="0" y="58800"/>
                </a:lnTo>
                <a:lnTo>
                  <a:pt x="1100" y="71862"/>
                </a:lnTo>
                <a:lnTo>
                  <a:pt x="21312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16426" y="43417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0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21" y="115354"/>
                </a:lnTo>
                <a:lnTo>
                  <a:pt x="21312" y="109028"/>
                </a:lnTo>
                <a:lnTo>
                  <a:pt x="12182" y="99253"/>
                </a:lnTo>
                <a:lnTo>
                  <a:pt x="5292" y="86655"/>
                </a:lnTo>
                <a:lnTo>
                  <a:pt x="1100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0123" y="4460875"/>
            <a:ext cx="932180" cy="155575"/>
          </a:xfrm>
          <a:custGeom>
            <a:avLst/>
            <a:gdLst/>
            <a:ahLst/>
            <a:cxnLst/>
            <a:rect l="l" t="t" r="r" b="b"/>
            <a:pathLst>
              <a:path w="932179" h="155575">
                <a:moveTo>
                  <a:pt x="931926" y="0"/>
                </a:moveTo>
                <a:lnTo>
                  <a:pt x="931926" y="77850"/>
                </a:lnTo>
                <a:lnTo>
                  <a:pt x="448309" y="77850"/>
                </a:lnTo>
                <a:lnTo>
                  <a:pt x="448309" y="155575"/>
                </a:lnTo>
                <a:lnTo>
                  <a:pt x="448309" y="77850"/>
                </a:lnTo>
                <a:lnTo>
                  <a:pt x="0" y="7785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996945" y="4518659"/>
            <a:ext cx="6508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h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á</a:t>
            </a:r>
            <a:r>
              <a:rPr sz="1800" spc="-10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68523" y="3378200"/>
            <a:ext cx="773430" cy="1050925"/>
          </a:xfrm>
          <a:custGeom>
            <a:avLst/>
            <a:gdLst/>
            <a:ahLst/>
            <a:cxnLst/>
            <a:rect l="l" t="t" r="r" b="b"/>
            <a:pathLst>
              <a:path w="773429" h="1050925">
                <a:moveTo>
                  <a:pt x="0" y="0"/>
                </a:moveTo>
                <a:lnTo>
                  <a:pt x="0" y="1050925"/>
                </a:lnTo>
                <a:lnTo>
                  <a:pt x="773176" y="525526"/>
                </a:lnTo>
                <a:lnTo>
                  <a:pt x="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8523" y="3378200"/>
            <a:ext cx="773430" cy="1050925"/>
          </a:xfrm>
          <a:custGeom>
            <a:avLst/>
            <a:gdLst/>
            <a:ahLst/>
            <a:cxnLst/>
            <a:rect l="l" t="t" r="r" b="b"/>
            <a:pathLst>
              <a:path w="773429" h="1050925">
                <a:moveTo>
                  <a:pt x="0" y="0"/>
                </a:moveTo>
                <a:lnTo>
                  <a:pt x="773176" y="525526"/>
                </a:lnTo>
                <a:lnTo>
                  <a:pt x="0" y="10509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43022" y="3696334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39948" y="5078348"/>
            <a:ext cx="751205" cy="76200"/>
          </a:xfrm>
          <a:custGeom>
            <a:avLst/>
            <a:gdLst/>
            <a:ahLst/>
            <a:cxnLst/>
            <a:rect l="l" t="t" r="r" b="b"/>
            <a:pathLst>
              <a:path w="75120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5120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51204" h="76200">
                <a:moveTo>
                  <a:pt x="75095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50951" y="44450"/>
                </a:lnTo>
                <a:lnTo>
                  <a:pt x="75095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76927" y="5250179"/>
            <a:ext cx="144335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•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tá</a:t>
            </a:r>
            <a:r>
              <a:rPr sz="1800" spc="-10" dirty="0">
                <a:latin typeface="Verdana"/>
                <a:cs typeface="Verdana"/>
              </a:rPr>
              <a:t>m</a:t>
            </a:r>
            <a:r>
              <a:rPr sz="1800" dirty="0">
                <a:latin typeface="Verdana"/>
                <a:cs typeface="Verdana"/>
              </a:rPr>
              <a:t>o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at</a:t>
            </a:r>
            <a:r>
              <a:rPr sz="1800" spc="-10" dirty="0">
                <a:latin typeface="Verdana"/>
                <a:cs typeface="Verdana"/>
              </a:rPr>
              <a:t>á</a:t>
            </a:r>
            <a:r>
              <a:rPr sz="1800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77845" y="5251450"/>
            <a:ext cx="37084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0" dirty="0"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47135" y="5342838"/>
            <a:ext cx="85407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Q*</a:t>
            </a:r>
            <a:r>
              <a:rPr sz="2400" spc="-35" dirty="0">
                <a:latin typeface="Verdana"/>
                <a:cs typeface="Verdana"/>
              </a:rPr>
              <a:t>Q</a:t>
            </a:r>
            <a:r>
              <a:rPr sz="2400" spc="-22" baseline="24305" dirty="0">
                <a:latin typeface="Verdana"/>
                <a:cs typeface="Verdana"/>
              </a:rPr>
              <a:t>D</a:t>
            </a:r>
            <a:endParaRPr sz="2400" baseline="24305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252729"/>
            <a:ext cx="4558030" cy="109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tabLst>
                <a:tab pos="2861310" algn="l"/>
              </a:tabLst>
            </a:pPr>
            <a:r>
              <a:rPr sz="3600" dirty="0">
                <a:latin typeface="Verdana"/>
                <a:cs typeface="Verdana"/>
              </a:rPr>
              <a:t>Támogatás	a</a:t>
            </a:r>
            <a:r>
              <a:rPr sz="3600" spc="-20" dirty="0">
                <a:latin typeface="Verdana"/>
                <a:cs typeface="Verdana"/>
              </a:rPr>
              <a:t> </a:t>
            </a:r>
            <a:r>
              <a:rPr sz="3600" dirty="0">
                <a:latin typeface="Verdana"/>
                <a:cs typeface="Verdana"/>
              </a:rPr>
              <a:t>hiány megszüntetésére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66900" y="2132076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85950" y="272732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494151"/>
            <a:ext cx="2759075" cy="1649730"/>
          </a:xfrm>
          <a:custGeom>
            <a:avLst/>
            <a:gdLst/>
            <a:ahLst/>
            <a:cxnLst/>
            <a:rect l="l" t="t" r="r" b="b"/>
            <a:pathLst>
              <a:path w="2759075" h="1649729">
                <a:moveTo>
                  <a:pt x="0" y="1649349"/>
                </a:moveTo>
                <a:lnTo>
                  <a:pt x="27590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46526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11350" y="3960748"/>
            <a:ext cx="1952625" cy="19050"/>
          </a:xfrm>
          <a:custGeom>
            <a:avLst/>
            <a:gdLst/>
            <a:ahLst/>
            <a:cxnLst/>
            <a:rect l="l" t="t" r="r" b="b"/>
            <a:pathLst>
              <a:path w="1952625" h="19050">
                <a:moveTo>
                  <a:pt x="1952625" y="190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19726" y="1743075"/>
            <a:ext cx="3946525" cy="3784600"/>
          </a:xfrm>
          <a:custGeom>
            <a:avLst/>
            <a:gdLst/>
            <a:ahLst/>
            <a:cxnLst/>
            <a:rect l="l" t="t" r="r" b="b"/>
            <a:pathLst>
              <a:path w="3946525" h="3784600">
                <a:moveTo>
                  <a:pt x="0" y="3784600"/>
                </a:moveTo>
                <a:lnTo>
                  <a:pt x="3946525" y="3784600"/>
                </a:lnTo>
                <a:lnTo>
                  <a:pt x="3946525" y="0"/>
                </a:lnTo>
                <a:lnTo>
                  <a:pt x="0" y="0"/>
                </a:lnTo>
                <a:lnTo>
                  <a:pt x="0" y="3784600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5"/>
              </a:lnSpc>
            </a:pPr>
            <a:r>
              <a:rPr dirty="0"/>
              <a:t>Tá</a:t>
            </a:r>
            <a:r>
              <a:rPr spc="-10" dirty="0"/>
              <a:t>m</a:t>
            </a:r>
            <a:r>
              <a:rPr dirty="0"/>
              <a:t>og</a:t>
            </a:r>
            <a:r>
              <a:rPr spc="-10" dirty="0"/>
              <a:t>a</a:t>
            </a:r>
            <a:r>
              <a:rPr dirty="0"/>
              <a:t>tás</a:t>
            </a:r>
            <a:r>
              <a:rPr spc="-25" dirty="0"/>
              <a:t> </a:t>
            </a:r>
            <a:r>
              <a:rPr dirty="0"/>
              <a:t>m</a:t>
            </a:r>
            <a:r>
              <a:rPr spc="-15" dirty="0"/>
              <a:t>é</a:t>
            </a:r>
            <a:r>
              <a:rPr dirty="0"/>
              <a:t>rt</a:t>
            </a:r>
            <a:r>
              <a:rPr spc="-10" dirty="0"/>
              <a:t>é</a:t>
            </a:r>
            <a:r>
              <a:rPr spc="-25" dirty="0"/>
              <a:t>k</a:t>
            </a:r>
            <a:r>
              <a:rPr spc="-10" dirty="0"/>
              <a:t>e</a:t>
            </a:r>
            <a:r>
              <a:rPr dirty="0"/>
              <a:t>: s</a:t>
            </a:r>
          </a:p>
          <a:p>
            <a:pPr marL="927100">
              <a:lnSpc>
                <a:spcPts val="2395"/>
              </a:lnSpc>
            </a:pPr>
            <a:r>
              <a:rPr dirty="0">
                <a:latin typeface="Verdana"/>
                <a:cs typeface="Verdana"/>
              </a:rPr>
              <a:t>S</a:t>
            </a:r>
            <a:r>
              <a:rPr spc="-25" dirty="0">
                <a:latin typeface="Verdana"/>
                <a:cs typeface="Verdana"/>
              </a:rPr>
              <a:t> </a:t>
            </a:r>
            <a:r>
              <a:rPr dirty="0">
                <a:latin typeface="Symbol"/>
                <a:cs typeface="Symbol"/>
              </a:rPr>
              <a:t></a:t>
            </a:r>
            <a:r>
              <a:rPr spc="195" dirty="0">
                <a:latin typeface="Times New Roman"/>
                <a:cs typeface="Times New Roman"/>
              </a:rPr>
              <a:t> </a:t>
            </a:r>
            <a:r>
              <a:rPr spc="-5" dirty="0"/>
              <a:t>S’</a:t>
            </a:r>
          </a:p>
          <a:p>
            <a:pPr marL="927100" marR="233045" indent="-915035">
              <a:lnSpc>
                <a:spcPct val="75100"/>
              </a:lnSpc>
              <a:spcBef>
                <a:spcPts val="610"/>
              </a:spcBef>
            </a:pPr>
            <a:r>
              <a:rPr spc="-50" dirty="0"/>
              <a:t>F</a:t>
            </a:r>
            <a:r>
              <a:rPr dirty="0"/>
              <a:t>og</a:t>
            </a:r>
            <a:r>
              <a:rPr spc="-40" dirty="0"/>
              <a:t>y</a:t>
            </a:r>
            <a:r>
              <a:rPr dirty="0"/>
              <a:t>asztó</a:t>
            </a:r>
            <a:r>
              <a:rPr spc="-35" dirty="0"/>
              <a:t> </a:t>
            </a:r>
            <a:r>
              <a:rPr dirty="0"/>
              <a:t>á</a:t>
            </a:r>
            <a:r>
              <a:rPr spc="-15" dirty="0"/>
              <a:t>l</a:t>
            </a:r>
            <a:r>
              <a:rPr dirty="0"/>
              <a:t>tal</a:t>
            </a:r>
            <a:r>
              <a:rPr spc="-15" dirty="0"/>
              <a:t> </a:t>
            </a:r>
            <a:r>
              <a:rPr dirty="0"/>
              <a:t>fi</a:t>
            </a:r>
            <a:r>
              <a:rPr spc="-15" dirty="0"/>
              <a:t>z</a:t>
            </a:r>
            <a:r>
              <a:rPr spc="-10" dirty="0"/>
              <a:t>e</a:t>
            </a:r>
            <a:r>
              <a:rPr dirty="0"/>
              <a:t>tett</a:t>
            </a:r>
            <a:r>
              <a:rPr spc="-20" dirty="0"/>
              <a:t> </a:t>
            </a:r>
            <a:r>
              <a:rPr dirty="0"/>
              <a:t>á</a:t>
            </a:r>
            <a:r>
              <a:rPr spc="-10" dirty="0"/>
              <a:t>r</a:t>
            </a:r>
            <a:r>
              <a:rPr dirty="0"/>
              <a:t>: </a:t>
            </a:r>
            <a:r>
              <a:rPr sz="3000" spc="-7" baseline="-16666" dirty="0">
                <a:latin typeface="Verdana"/>
                <a:cs typeface="Verdana"/>
              </a:rPr>
              <a:t>p</a:t>
            </a:r>
            <a:r>
              <a:rPr sz="1300" spc="15" dirty="0">
                <a:latin typeface="Verdana"/>
                <a:cs typeface="Verdana"/>
              </a:rPr>
              <a:t>max</a:t>
            </a:r>
            <a:endParaRPr sz="1300">
              <a:latin typeface="Verdana"/>
              <a:cs typeface="Verdana"/>
            </a:endParaRPr>
          </a:p>
          <a:p>
            <a:pPr marL="927100" marR="379095" indent="-915035">
              <a:lnSpc>
                <a:spcPct val="100000"/>
              </a:lnSpc>
              <a:spcBef>
                <a:spcPts val="600"/>
              </a:spcBef>
            </a:pPr>
            <a:r>
              <a:rPr spc="-215" dirty="0"/>
              <a:t>T</a:t>
            </a:r>
            <a:r>
              <a:rPr spc="-10" dirty="0"/>
              <a:t>e</a:t>
            </a:r>
            <a:r>
              <a:rPr dirty="0"/>
              <a:t>r</a:t>
            </a:r>
            <a:r>
              <a:rPr spc="-10" dirty="0"/>
              <a:t>mel</a:t>
            </a:r>
            <a:r>
              <a:rPr dirty="0"/>
              <a:t>ő </a:t>
            </a:r>
            <a:r>
              <a:rPr spc="-10" dirty="0"/>
              <a:t>ál</a:t>
            </a:r>
            <a:r>
              <a:rPr dirty="0"/>
              <a:t>tal</a:t>
            </a:r>
            <a:r>
              <a:rPr spc="-15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a</a:t>
            </a:r>
            <a:r>
              <a:rPr spc="-15" dirty="0"/>
              <a:t>l</a:t>
            </a:r>
            <a:r>
              <a:rPr spc="-10" dirty="0"/>
              <a:t>i</a:t>
            </a:r>
            <a:r>
              <a:rPr dirty="0"/>
              <a:t>zá</a:t>
            </a:r>
            <a:r>
              <a:rPr spc="-10" dirty="0"/>
              <a:t>l</a:t>
            </a:r>
            <a:r>
              <a:rPr dirty="0"/>
              <a:t>t</a:t>
            </a:r>
            <a:r>
              <a:rPr spc="15" dirty="0"/>
              <a:t> </a:t>
            </a:r>
            <a:r>
              <a:rPr dirty="0"/>
              <a:t>á</a:t>
            </a:r>
            <a:r>
              <a:rPr spc="-10" dirty="0"/>
              <a:t>r</a:t>
            </a:r>
            <a:r>
              <a:rPr dirty="0"/>
              <a:t>: p’=p</a:t>
            </a:r>
            <a:r>
              <a:rPr sz="1950" spc="22" baseline="25641" dirty="0">
                <a:latin typeface="Verdana"/>
                <a:cs typeface="Verdana"/>
              </a:rPr>
              <a:t>max</a:t>
            </a:r>
            <a:r>
              <a:rPr sz="1950" baseline="25641" dirty="0">
                <a:latin typeface="Verdana"/>
                <a:cs typeface="Verdana"/>
              </a:rPr>
              <a:t> </a:t>
            </a:r>
            <a:r>
              <a:rPr sz="1950" spc="-337" baseline="2564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ts val="2390"/>
              </a:lnSpc>
            </a:pPr>
            <a:r>
              <a:rPr spc="-10" dirty="0">
                <a:latin typeface="Verdana"/>
                <a:cs typeface="Verdana"/>
              </a:rPr>
              <a:t>Q</a:t>
            </a:r>
            <a:r>
              <a:rPr sz="1950" spc="37" baseline="25641" dirty="0">
                <a:latin typeface="Verdana"/>
                <a:cs typeface="Verdana"/>
              </a:rPr>
              <a:t>D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10" dirty="0">
                <a:latin typeface="Verdana"/>
                <a:cs typeface="Verdana"/>
              </a:rPr>
              <a:t>Q</a:t>
            </a:r>
            <a:r>
              <a:rPr sz="1950" spc="22" baseline="25641" dirty="0">
                <a:latin typeface="Verdana"/>
                <a:cs typeface="Verdana"/>
              </a:rPr>
              <a:t>S</a:t>
            </a:r>
            <a:r>
              <a:rPr sz="2000" dirty="0"/>
              <a:t>’</a:t>
            </a:r>
            <a:r>
              <a:rPr sz="2000" spc="-20" dirty="0"/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/>
              <a:t>a </a:t>
            </a:r>
            <a:r>
              <a:rPr sz="2000" spc="-10" dirty="0"/>
              <a:t>me</a:t>
            </a:r>
            <a:r>
              <a:rPr sz="2000" dirty="0"/>
              <a:t>n</a:t>
            </a:r>
            <a:r>
              <a:rPr sz="2000" spc="-20" dirty="0"/>
              <a:t>n</a:t>
            </a:r>
            <a:r>
              <a:rPr sz="2000" dirty="0"/>
              <a:t>y</a:t>
            </a:r>
            <a:r>
              <a:rPr sz="2000" spc="-10" dirty="0"/>
              <a:t>i</a:t>
            </a:r>
            <a:r>
              <a:rPr sz="2000" dirty="0"/>
              <a:t>s</a:t>
            </a:r>
            <a:r>
              <a:rPr sz="2000" spc="-10" dirty="0"/>
              <a:t>é</a:t>
            </a:r>
            <a:r>
              <a:rPr sz="2000" dirty="0"/>
              <a:t>g</a:t>
            </a:r>
            <a:r>
              <a:rPr sz="2000" spc="-10" dirty="0"/>
              <a:t> </a:t>
            </a:r>
            <a:r>
              <a:rPr sz="2000" dirty="0"/>
              <a:t>nőtt</a:t>
            </a:r>
            <a:endParaRPr sz="2000">
              <a:latin typeface="Times New Roman"/>
              <a:cs typeface="Times New Roman"/>
            </a:endParaRPr>
          </a:p>
          <a:p>
            <a:pPr marL="12700" marR="38735">
              <a:lnSpc>
                <a:spcPct val="100000"/>
              </a:lnSpc>
              <a:spcBef>
                <a:spcPts val="10"/>
              </a:spcBef>
            </a:pPr>
            <a:r>
              <a:rPr spc="-50" dirty="0"/>
              <a:t>F</a:t>
            </a:r>
            <a:r>
              <a:rPr dirty="0"/>
              <a:t>og</a:t>
            </a:r>
            <a:r>
              <a:rPr spc="-40" dirty="0"/>
              <a:t>y</a:t>
            </a:r>
            <a:r>
              <a:rPr dirty="0"/>
              <a:t>asztói</a:t>
            </a:r>
            <a:r>
              <a:rPr spc="-45" dirty="0"/>
              <a:t> </a:t>
            </a:r>
            <a:r>
              <a:rPr dirty="0"/>
              <a:t>több</a:t>
            </a:r>
            <a:r>
              <a:rPr spc="-15" dirty="0"/>
              <a:t>l</a:t>
            </a:r>
            <a:r>
              <a:rPr spc="-10" dirty="0"/>
              <a:t>e</a:t>
            </a:r>
            <a:r>
              <a:rPr dirty="0"/>
              <a:t>t nö</a:t>
            </a:r>
            <a:r>
              <a:rPr spc="-15" dirty="0"/>
              <a:t>v</a:t>
            </a:r>
            <a:r>
              <a:rPr spc="-10" dirty="0"/>
              <a:t>e</a:t>
            </a:r>
            <a:r>
              <a:rPr spc="-25" dirty="0"/>
              <a:t>k</a:t>
            </a:r>
            <a:r>
              <a:rPr spc="-10" dirty="0"/>
              <a:t>e</a:t>
            </a:r>
            <a:r>
              <a:rPr dirty="0"/>
              <a:t>d</a:t>
            </a:r>
            <a:r>
              <a:rPr spc="-10" dirty="0"/>
              <a:t>é</a:t>
            </a:r>
            <a:r>
              <a:rPr dirty="0"/>
              <a:t>se</a:t>
            </a:r>
            <a:r>
              <a:rPr spc="-40" dirty="0"/>
              <a:t> </a:t>
            </a:r>
            <a:r>
              <a:rPr dirty="0"/>
              <a:t>az</a:t>
            </a:r>
            <a:r>
              <a:rPr spc="-10" dirty="0"/>
              <a:t> </a:t>
            </a:r>
            <a:r>
              <a:rPr dirty="0"/>
              <a:t>á</a:t>
            </a:r>
            <a:r>
              <a:rPr spc="-10" dirty="0"/>
              <a:t>r</a:t>
            </a:r>
            <a:r>
              <a:rPr dirty="0"/>
              <a:t>csök</a:t>
            </a:r>
            <a:r>
              <a:rPr spc="-30" dirty="0"/>
              <a:t>k</a:t>
            </a:r>
            <a:r>
              <a:rPr spc="-10" dirty="0"/>
              <a:t>e</a:t>
            </a:r>
            <a:r>
              <a:rPr dirty="0"/>
              <a:t>nés kö</a:t>
            </a:r>
            <a:r>
              <a:rPr spc="-15" dirty="0"/>
              <a:t>v</a:t>
            </a:r>
            <a:r>
              <a:rPr spc="-10" dirty="0"/>
              <a:t>e</a:t>
            </a:r>
            <a:r>
              <a:rPr dirty="0"/>
              <a:t>t</a:t>
            </a:r>
            <a:r>
              <a:rPr spc="-20" dirty="0"/>
              <a:t>k</a:t>
            </a:r>
            <a:r>
              <a:rPr spc="-10" dirty="0"/>
              <a:t>e</a:t>
            </a:r>
            <a:r>
              <a:rPr dirty="0"/>
              <a:t>zt</a:t>
            </a:r>
            <a:r>
              <a:rPr spc="-10" dirty="0"/>
              <a:t>é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k</a:t>
            </a:r>
            <a:r>
              <a:rPr spc="-10" dirty="0"/>
              <a:t>i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b</a:t>
            </a:r>
            <a:r>
              <a:rPr spc="-25" dirty="0"/>
              <a:t>b</a:t>
            </a:r>
            <a:r>
              <a:rPr dirty="0"/>
              <a:t>,</a:t>
            </a:r>
            <a:r>
              <a:rPr spc="-5" dirty="0"/>
              <a:t> </a:t>
            </a:r>
            <a:r>
              <a:rPr dirty="0"/>
              <a:t>m</a:t>
            </a:r>
            <a:r>
              <a:rPr spc="-15" dirty="0"/>
              <a:t>i</a:t>
            </a:r>
            <a:r>
              <a:rPr dirty="0"/>
              <a:t>nt a</a:t>
            </a:r>
            <a:r>
              <a:rPr spc="-25" dirty="0"/>
              <a:t> </a:t>
            </a:r>
            <a:r>
              <a:rPr dirty="0"/>
              <a:t>sz</a:t>
            </a:r>
            <a:r>
              <a:rPr spc="5" dirty="0"/>
              <a:t>u</a:t>
            </a:r>
            <a:r>
              <a:rPr dirty="0"/>
              <a:t>b</a:t>
            </a:r>
            <a:r>
              <a:rPr spc="-10" dirty="0"/>
              <a:t>ve</a:t>
            </a:r>
            <a:r>
              <a:rPr dirty="0"/>
              <a:t>nció</a:t>
            </a:r>
            <a:r>
              <a:rPr spc="-45" dirty="0"/>
              <a:t> </a:t>
            </a:r>
            <a:r>
              <a:rPr dirty="0"/>
              <a:t>nagysága </a:t>
            </a:r>
            <a:r>
              <a:rPr dirty="0">
                <a:latin typeface="Verdana"/>
                <a:cs typeface="Verdana"/>
              </a:rPr>
              <a:t>P*p</a:t>
            </a:r>
            <a:r>
              <a:rPr sz="1950" spc="30" baseline="25641" dirty="0">
                <a:latin typeface="Verdana"/>
                <a:cs typeface="Verdana"/>
              </a:rPr>
              <a:t>ma</a:t>
            </a:r>
            <a:r>
              <a:rPr sz="1950" spc="37" baseline="25641" dirty="0">
                <a:latin typeface="Verdana"/>
                <a:cs typeface="Verdana"/>
              </a:rPr>
              <a:t>x</a:t>
            </a:r>
            <a:r>
              <a:rPr sz="2000" dirty="0"/>
              <a:t>E</a:t>
            </a:r>
            <a:r>
              <a:rPr sz="2000" spc="5" dirty="0"/>
              <a:t>E</a:t>
            </a:r>
            <a:r>
              <a:rPr sz="2000" dirty="0"/>
              <a:t>’&lt;</a:t>
            </a:r>
            <a:r>
              <a:rPr sz="2000" spc="-55" dirty="0"/>
              <a:t> </a:t>
            </a:r>
            <a:r>
              <a:rPr sz="2000" dirty="0"/>
              <a:t>p’p</a:t>
            </a:r>
            <a:r>
              <a:rPr sz="1950" spc="30" baseline="25641" dirty="0">
                <a:latin typeface="Verdana"/>
                <a:cs typeface="Verdana"/>
              </a:rPr>
              <a:t>max</a:t>
            </a:r>
            <a:r>
              <a:rPr sz="2000" spc="5" dirty="0"/>
              <a:t>CE’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19526" y="39354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61" y="28156"/>
                </a:lnTo>
                <a:lnTo>
                  <a:pt x="0" y="58674"/>
                </a:lnTo>
                <a:lnTo>
                  <a:pt x="1100" y="71735"/>
                </a:lnTo>
                <a:lnTo>
                  <a:pt x="21312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19526" y="39354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4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21" y="115227"/>
                </a:lnTo>
                <a:lnTo>
                  <a:pt x="21312" y="108901"/>
                </a:lnTo>
                <a:lnTo>
                  <a:pt x="12182" y="99126"/>
                </a:lnTo>
                <a:lnTo>
                  <a:pt x="5292" y="86528"/>
                </a:lnTo>
                <a:lnTo>
                  <a:pt x="1100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33500" y="4384675"/>
            <a:ext cx="2510155" cy="20955"/>
          </a:xfrm>
          <a:custGeom>
            <a:avLst/>
            <a:gdLst/>
            <a:ahLst/>
            <a:cxnLst/>
            <a:rect l="l" t="t" r="r" b="b"/>
            <a:pathLst>
              <a:path w="2510154" h="20954">
                <a:moveTo>
                  <a:pt x="2509901" y="20574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51789" y="3636009"/>
            <a:ext cx="492125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P’</a:t>
            </a:r>
            <a:endParaRPr sz="1800">
              <a:latin typeface="Verdana"/>
              <a:cs typeface="Verdana"/>
            </a:endParaRPr>
          </a:p>
          <a:p>
            <a:pPr marL="12700" marR="6350">
              <a:lnSpc>
                <a:spcPct val="75000"/>
              </a:lnSpc>
              <a:spcBef>
                <a:spcPts val="540"/>
              </a:spcBef>
            </a:pPr>
            <a:r>
              <a:rPr sz="1800" spc="-20" dirty="0">
                <a:latin typeface="Verdana"/>
                <a:cs typeface="Verdana"/>
              </a:rPr>
              <a:t>P* </a:t>
            </a:r>
            <a:r>
              <a:rPr sz="2700" spc="-15" baseline="-16975" dirty="0">
                <a:latin typeface="Verdana"/>
                <a:cs typeface="Verdana"/>
              </a:rPr>
              <a:t>P</a:t>
            </a:r>
            <a:r>
              <a:rPr sz="1200" spc="-15" dirty="0">
                <a:latin typeface="Verdana"/>
                <a:cs typeface="Verdana"/>
              </a:rPr>
              <a:t>ma</a:t>
            </a:r>
            <a:r>
              <a:rPr sz="1200" spc="-10" dirty="0">
                <a:latin typeface="Verdana"/>
                <a:cs typeface="Verdana"/>
              </a:rPr>
              <a:t>x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52926" y="4416425"/>
            <a:ext cx="0" cy="811530"/>
          </a:xfrm>
          <a:custGeom>
            <a:avLst/>
            <a:gdLst/>
            <a:ahLst/>
            <a:cxnLst/>
            <a:rect l="l" t="t" r="r" b="b"/>
            <a:pathLst>
              <a:path h="811529">
                <a:moveTo>
                  <a:pt x="0" y="0"/>
                </a:moveTo>
                <a:lnTo>
                  <a:pt x="0" y="811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87775" y="43417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87775" y="43417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82951" y="3924300"/>
            <a:ext cx="1798955" cy="1111250"/>
          </a:xfrm>
          <a:custGeom>
            <a:avLst/>
            <a:gdLst/>
            <a:ahLst/>
            <a:cxnLst/>
            <a:rect l="l" t="t" r="r" b="b"/>
            <a:pathLst>
              <a:path w="1798954" h="1111250">
                <a:moveTo>
                  <a:pt x="1798574" y="0"/>
                </a:moveTo>
                <a:lnTo>
                  <a:pt x="0" y="1111250"/>
                </a:lnTo>
              </a:path>
            </a:pathLst>
          </a:custGeom>
          <a:ln w="9525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79721" y="3748785"/>
            <a:ext cx="2451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latin typeface="Verdana"/>
                <a:cs typeface="Verdana"/>
              </a:rPr>
              <a:t>S’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25875" y="3725798"/>
            <a:ext cx="76200" cy="638175"/>
          </a:xfrm>
          <a:custGeom>
            <a:avLst/>
            <a:gdLst/>
            <a:ahLst/>
            <a:cxnLst/>
            <a:rect l="l" t="t" r="r" b="b"/>
            <a:pathLst>
              <a:path w="76200" h="638175">
                <a:moveTo>
                  <a:pt x="31750" y="561975"/>
                </a:moveTo>
                <a:lnTo>
                  <a:pt x="0" y="561975"/>
                </a:lnTo>
                <a:lnTo>
                  <a:pt x="38100" y="638175"/>
                </a:lnTo>
                <a:lnTo>
                  <a:pt x="69850" y="574675"/>
                </a:lnTo>
                <a:lnTo>
                  <a:pt x="31750" y="574675"/>
                </a:lnTo>
                <a:lnTo>
                  <a:pt x="31750" y="561975"/>
                </a:lnTo>
                <a:close/>
              </a:path>
              <a:path w="76200" h="638175">
                <a:moveTo>
                  <a:pt x="44450" y="63500"/>
                </a:moveTo>
                <a:lnTo>
                  <a:pt x="31750" y="63500"/>
                </a:lnTo>
                <a:lnTo>
                  <a:pt x="31750" y="574675"/>
                </a:lnTo>
                <a:lnTo>
                  <a:pt x="44450" y="574675"/>
                </a:lnTo>
                <a:lnTo>
                  <a:pt x="44450" y="63500"/>
                </a:lnTo>
                <a:close/>
              </a:path>
              <a:path w="76200" h="638175">
                <a:moveTo>
                  <a:pt x="76200" y="561975"/>
                </a:moveTo>
                <a:lnTo>
                  <a:pt x="44450" y="561975"/>
                </a:lnTo>
                <a:lnTo>
                  <a:pt x="44450" y="574675"/>
                </a:lnTo>
                <a:lnTo>
                  <a:pt x="69850" y="574675"/>
                </a:lnTo>
                <a:lnTo>
                  <a:pt x="76200" y="561975"/>
                </a:lnTo>
                <a:close/>
              </a:path>
              <a:path w="76200" h="6381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3817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32301" y="3789933"/>
            <a:ext cx="1447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14450" y="3678301"/>
            <a:ext cx="2568575" cy="0"/>
          </a:xfrm>
          <a:custGeom>
            <a:avLst/>
            <a:gdLst/>
            <a:ahLst/>
            <a:cxnLst/>
            <a:rect l="l" t="t" r="r" b="b"/>
            <a:pathLst>
              <a:path w="2568575">
                <a:moveTo>
                  <a:pt x="25685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056126" y="4251959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22700" y="361480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22700" y="361480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819525" y="3255009"/>
            <a:ext cx="18542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77845" y="5251450"/>
            <a:ext cx="37084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0" dirty="0"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47135" y="5342838"/>
            <a:ext cx="85407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Q*</a:t>
            </a:r>
            <a:r>
              <a:rPr sz="2400" spc="-35" dirty="0">
                <a:latin typeface="Verdana"/>
                <a:cs typeface="Verdana"/>
              </a:rPr>
              <a:t>Q</a:t>
            </a:r>
            <a:r>
              <a:rPr sz="2400" spc="-22" baseline="24305" dirty="0">
                <a:latin typeface="Verdana"/>
                <a:cs typeface="Verdana"/>
              </a:rPr>
              <a:t>D</a:t>
            </a:r>
            <a:endParaRPr sz="2400" baseline="24305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454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Árminimal</a:t>
            </a:r>
            <a:r>
              <a:rPr sz="3600" spc="-15" dirty="0"/>
              <a:t>i</a:t>
            </a:r>
            <a:r>
              <a:rPr sz="3600" dirty="0"/>
              <a:t>zálás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366900" y="2132076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85950" y="272732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0874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8650" y="3238500"/>
            <a:ext cx="3129280" cy="1905000"/>
          </a:xfrm>
          <a:custGeom>
            <a:avLst/>
            <a:gdLst/>
            <a:ahLst/>
            <a:cxnLst/>
            <a:rect l="l" t="t" r="r" b="b"/>
            <a:pathLst>
              <a:path w="3129279" h="1905000">
                <a:moveTo>
                  <a:pt x="0" y="1905000"/>
                </a:moveTo>
                <a:lnTo>
                  <a:pt x="3128899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2650" y="4067175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11350" y="3960748"/>
            <a:ext cx="1952625" cy="19050"/>
          </a:xfrm>
          <a:custGeom>
            <a:avLst/>
            <a:gdLst/>
            <a:ahLst/>
            <a:cxnLst/>
            <a:rect l="l" t="t" r="r" b="b"/>
            <a:pathLst>
              <a:path w="1952625" h="19050">
                <a:moveTo>
                  <a:pt x="1952625" y="190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97425" y="1430400"/>
            <a:ext cx="4143375" cy="4862830"/>
          </a:xfrm>
          <a:custGeom>
            <a:avLst/>
            <a:gdLst/>
            <a:ahLst/>
            <a:cxnLst/>
            <a:rect l="l" t="t" r="r" b="b"/>
            <a:pathLst>
              <a:path w="4143375" h="4862830">
                <a:moveTo>
                  <a:pt x="0" y="4862449"/>
                </a:moveTo>
                <a:lnTo>
                  <a:pt x="4143375" y="4862449"/>
                </a:lnTo>
                <a:lnTo>
                  <a:pt x="4143375" y="0"/>
                </a:lnTo>
                <a:lnTo>
                  <a:pt x="0" y="0"/>
                </a:lnTo>
                <a:lnTo>
                  <a:pt x="0" y="4862449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8425" y="332270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38425" y="332270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19526" y="39354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61" y="28156"/>
                </a:lnTo>
                <a:lnTo>
                  <a:pt x="0" y="58674"/>
                </a:lnTo>
                <a:lnTo>
                  <a:pt x="1100" y="71735"/>
                </a:lnTo>
                <a:lnTo>
                  <a:pt x="21312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9526" y="39354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4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21" y="115227"/>
                </a:lnTo>
                <a:lnTo>
                  <a:pt x="21312" y="108901"/>
                </a:lnTo>
                <a:lnTo>
                  <a:pt x="12182" y="99126"/>
                </a:lnTo>
                <a:lnTo>
                  <a:pt x="5292" y="86528"/>
                </a:lnTo>
                <a:lnTo>
                  <a:pt x="1100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3500" y="3375025"/>
            <a:ext cx="2879725" cy="30480"/>
          </a:xfrm>
          <a:custGeom>
            <a:avLst/>
            <a:gdLst/>
            <a:ahLst/>
            <a:cxnLst/>
            <a:rect l="l" t="t" r="r" b="b"/>
            <a:pathLst>
              <a:path w="2879725" h="30479">
                <a:moveTo>
                  <a:pt x="2879725" y="30225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87625" y="4351273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72026" y="3400425"/>
            <a:ext cx="9525" cy="1827530"/>
          </a:xfrm>
          <a:custGeom>
            <a:avLst/>
            <a:gdLst/>
            <a:ahLst/>
            <a:cxnLst/>
            <a:rect l="l" t="t" r="r" b="b"/>
            <a:pathLst>
              <a:path w="9525" h="1827529">
                <a:moveTo>
                  <a:pt x="9525" y="0"/>
                </a:moveTo>
                <a:lnTo>
                  <a:pt x="0" y="1827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7350" y="337985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97350" y="3379851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55951" y="3078226"/>
            <a:ext cx="1630680" cy="247650"/>
          </a:xfrm>
          <a:custGeom>
            <a:avLst/>
            <a:gdLst/>
            <a:ahLst/>
            <a:cxnLst/>
            <a:rect l="l" t="t" r="r" b="b"/>
            <a:pathLst>
              <a:path w="1630679" h="247650">
                <a:moveTo>
                  <a:pt x="0" y="247650"/>
                </a:moveTo>
                <a:lnTo>
                  <a:pt x="0" y="123825"/>
                </a:lnTo>
                <a:lnTo>
                  <a:pt x="846201" y="123698"/>
                </a:lnTo>
                <a:lnTo>
                  <a:pt x="846201" y="0"/>
                </a:lnTo>
                <a:lnTo>
                  <a:pt x="846201" y="123825"/>
                </a:lnTo>
                <a:lnTo>
                  <a:pt x="1630299" y="123698"/>
                </a:lnTo>
                <a:lnTo>
                  <a:pt x="1630299" y="2476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5857" y="3449320"/>
            <a:ext cx="737743" cy="952881"/>
          </a:xfrm>
          <a:custGeom>
            <a:avLst/>
            <a:gdLst/>
            <a:ahLst/>
            <a:cxnLst/>
            <a:rect l="l" t="t" r="r" b="b"/>
            <a:pathLst>
              <a:path w="784225" h="968375">
                <a:moveTo>
                  <a:pt x="0" y="0"/>
                </a:moveTo>
                <a:lnTo>
                  <a:pt x="0" y="968248"/>
                </a:lnTo>
                <a:lnTo>
                  <a:pt x="784225" y="484124"/>
                </a:lnTo>
                <a:lnTo>
                  <a:pt x="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52204" y="3433826"/>
            <a:ext cx="784225" cy="968375"/>
          </a:xfrm>
          <a:custGeom>
            <a:avLst/>
            <a:gdLst/>
            <a:ahLst/>
            <a:cxnLst/>
            <a:rect l="l" t="t" r="r" b="b"/>
            <a:pathLst>
              <a:path w="784225" h="968375">
                <a:moveTo>
                  <a:pt x="0" y="0"/>
                </a:moveTo>
                <a:lnTo>
                  <a:pt x="784225" y="484124"/>
                </a:lnTo>
                <a:lnTo>
                  <a:pt x="0" y="96824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39948" y="5078348"/>
            <a:ext cx="751205" cy="76200"/>
          </a:xfrm>
          <a:custGeom>
            <a:avLst/>
            <a:gdLst/>
            <a:ahLst/>
            <a:cxnLst/>
            <a:rect l="l" t="t" r="r" b="b"/>
            <a:pathLst>
              <a:path w="75120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5120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51204" h="76200">
                <a:moveTo>
                  <a:pt x="75095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50951" y="44450"/>
                </a:lnTo>
                <a:lnTo>
                  <a:pt x="75095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1789" y="1936877"/>
            <a:ext cx="3348990" cy="156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944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  <a:p>
            <a:pPr marR="469900" algn="ctr">
              <a:lnSpc>
                <a:spcPct val="100000"/>
              </a:lnSpc>
              <a:spcBef>
                <a:spcPts val="50"/>
              </a:spcBef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  <a:spcBef>
                <a:spcPts val="1305"/>
              </a:spcBef>
            </a:pPr>
            <a:r>
              <a:rPr sz="1800" spc="-10" dirty="0">
                <a:latin typeface="Verdana"/>
                <a:cs typeface="Verdana"/>
              </a:rPr>
              <a:t>fe</a:t>
            </a:r>
            <a:r>
              <a:rPr sz="1800" dirty="0">
                <a:latin typeface="Verdana"/>
                <a:cs typeface="Verdana"/>
              </a:rPr>
              <a:t>lesl</a:t>
            </a:r>
            <a:r>
              <a:rPr sz="1800" spc="-15" dirty="0">
                <a:latin typeface="Verdana"/>
                <a:cs typeface="Verdana"/>
              </a:rPr>
              <a:t>eg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2700" spc="-15" baseline="-16975" dirty="0">
                <a:latin typeface="Verdana"/>
                <a:cs typeface="Verdana"/>
              </a:rPr>
              <a:t>P</a:t>
            </a:r>
            <a:r>
              <a:rPr sz="1200" dirty="0">
                <a:latin typeface="Verdana"/>
                <a:cs typeface="Verdana"/>
              </a:rPr>
              <a:t>m</a:t>
            </a:r>
            <a:r>
              <a:rPr sz="1200" spc="-10" dirty="0">
                <a:latin typeface="Verdana"/>
                <a:cs typeface="Verdana"/>
              </a:rPr>
              <a:t>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76927" y="5314950"/>
            <a:ext cx="3717290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•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zőga</a:t>
            </a:r>
            <a:r>
              <a:rPr sz="2000" spc="-15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das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gi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ter</a:t>
            </a:r>
            <a:r>
              <a:rPr sz="2000" spc="-10" dirty="0">
                <a:latin typeface="Verdana"/>
                <a:cs typeface="Verdana"/>
              </a:rPr>
              <a:t>melé</a:t>
            </a:r>
            <a:r>
              <a:rPr sz="2000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•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ni</a:t>
            </a:r>
            <a:r>
              <a:rPr sz="2000" spc="-15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b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unkap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ac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77845" y="5251450"/>
            <a:ext cx="421005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5" dirty="0">
                <a:latin typeface="Verdana"/>
                <a:cs typeface="Verdana"/>
              </a:rPr>
              <a:t>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37889" y="5251450"/>
            <a:ext cx="40386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" baseline="-16203" dirty="0">
                <a:latin typeface="Verdana"/>
                <a:cs typeface="Verdana"/>
              </a:rPr>
              <a:t>Q</a:t>
            </a:r>
            <a:r>
              <a:rPr sz="1600" spc="-15" dirty="0"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88970" y="5342838"/>
            <a:ext cx="45910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Q*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78197" y="1473961"/>
            <a:ext cx="4356735" cy="3847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117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H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tás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ni</a:t>
            </a:r>
            <a:r>
              <a:rPr sz="2000" spc="-15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um:</a:t>
            </a:r>
          </a:p>
          <a:p>
            <a:pPr marR="410209" algn="ctr">
              <a:lnSpc>
                <a:spcPts val="2395"/>
              </a:lnSpc>
            </a:pPr>
            <a:r>
              <a:rPr sz="2000" spc="5" dirty="0">
                <a:latin typeface="Verdana"/>
                <a:cs typeface="Verdana"/>
              </a:rPr>
              <a:t>P</a:t>
            </a:r>
            <a:r>
              <a:rPr sz="1950" spc="37" baseline="25641" dirty="0">
                <a:latin typeface="Verdana"/>
                <a:cs typeface="Verdana"/>
              </a:rPr>
              <a:t>m</a:t>
            </a:r>
            <a:r>
              <a:rPr sz="1950" spc="-7" baseline="25641" dirty="0">
                <a:latin typeface="Verdana"/>
                <a:cs typeface="Verdana"/>
              </a:rPr>
              <a:t>i</a:t>
            </a:r>
            <a:r>
              <a:rPr sz="1950" spc="22" baseline="25641" dirty="0">
                <a:latin typeface="Verdana"/>
                <a:cs typeface="Verdana"/>
              </a:rPr>
              <a:t>n</a:t>
            </a:r>
            <a:r>
              <a:rPr sz="1950" baseline="25641" dirty="0">
                <a:latin typeface="Verdana"/>
                <a:cs typeface="Verdana"/>
              </a:rPr>
              <a:t> </a:t>
            </a:r>
            <a:r>
              <a:rPr sz="1950" spc="-337" baseline="25641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&gt;p*</a:t>
            </a:r>
            <a:endParaRPr sz="2000" dirty="0">
              <a:latin typeface="Verdana"/>
              <a:cs typeface="Verdana"/>
            </a:endParaRPr>
          </a:p>
          <a:p>
            <a:pPr marL="511175" marR="593090">
              <a:lnSpc>
                <a:spcPts val="2410"/>
              </a:lnSpc>
              <a:spcBef>
                <a:spcPts val="65"/>
              </a:spcBef>
              <a:tabLst>
                <a:tab pos="1409700" algn="l"/>
              </a:tabLst>
            </a:pPr>
            <a:r>
              <a:rPr sz="2000" spc="-5" dirty="0">
                <a:latin typeface="Verdana"/>
                <a:cs typeface="Verdana"/>
              </a:rPr>
              <a:t>E</a:t>
            </a:r>
            <a:r>
              <a:rPr sz="2000" spc="5" dirty="0">
                <a:latin typeface="Verdana"/>
                <a:cs typeface="Verdana"/>
              </a:rPr>
              <a:t>k</a:t>
            </a:r>
            <a:r>
              <a:rPr sz="2000" spc="-25" dirty="0">
                <a:latin typeface="Verdana"/>
                <a:cs typeface="Verdana"/>
              </a:rPr>
              <a:t>k</a:t>
            </a:r>
            <a:r>
              <a:rPr sz="2000" dirty="0">
                <a:latin typeface="Verdana"/>
                <a:cs typeface="Verdana"/>
              </a:rPr>
              <a:t>or	Q</a:t>
            </a:r>
            <a:r>
              <a:rPr sz="1950" spc="15" baseline="25641" dirty="0">
                <a:latin typeface="Verdana"/>
                <a:cs typeface="Verdana"/>
              </a:rPr>
              <a:t>s</a:t>
            </a:r>
            <a:r>
              <a:rPr sz="1950" baseline="25641" dirty="0">
                <a:latin typeface="Verdana"/>
                <a:cs typeface="Verdana"/>
              </a:rPr>
              <a:t> </a:t>
            </a:r>
            <a:r>
              <a:rPr sz="1950" spc="-330" baseline="2564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&gt;</a:t>
            </a:r>
            <a:r>
              <a:rPr sz="2000" spc="-10" dirty="0">
                <a:latin typeface="Verdana"/>
                <a:cs typeface="Verdana"/>
              </a:rPr>
              <a:t>Q</a:t>
            </a:r>
            <a:r>
              <a:rPr sz="1950" spc="30" baseline="25641" dirty="0">
                <a:latin typeface="Verdana"/>
                <a:cs typeface="Verdana"/>
              </a:rPr>
              <a:t>D</a:t>
            </a:r>
            <a:r>
              <a:rPr sz="1950" baseline="25641" dirty="0">
                <a:latin typeface="Verdana"/>
                <a:cs typeface="Verdana"/>
              </a:rPr>
              <a:t> </a:t>
            </a:r>
            <a:r>
              <a:rPr sz="1950" spc="37" baseline="25641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fe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g (t</a:t>
            </a:r>
            <a:r>
              <a:rPr sz="2000" spc="5" dirty="0">
                <a:latin typeface="Verdana"/>
                <a:cs typeface="Verdana"/>
              </a:rPr>
              <a:t>ú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ná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at)</a:t>
            </a:r>
          </a:p>
          <a:p>
            <a:pPr marL="511175">
              <a:lnSpc>
                <a:spcPts val="231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c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me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20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y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g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cs</a:t>
            </a:r>
            <a:r>
              <a:rPr sz="2000" spc="-10" dirty="0">
                <a:latin typeface="Verdana"/>
                <a:cs typeface="Verdana"/>
              </a:rPr>
              <a:t>ö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25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</a:p>
          <a:p>
            <a:pPr marL="511175" indent="-499109">
              <a:lnSpc>
                <a:spcPct val="100000"/>
              </a:lnSpc>
              <a:spcBef>
                <a:spcPts val="70"/>
              </a:spcBef>
              <a:tabLst>
                <a:tab pos="511175" algn="l"/>
              </a:tabLst>
            </a:pPr>
            <a:r>
              <a:rPr sz="1800" spc="-15" dirty="0">
                <a:latin typeface="Verdana"/>
                <a:cs typeface="Verdana"/>
              </a:rPr>
              <a:t>S	</a:t>
            </a:r>
            <a:r>
              <a:rPr sz="3000" spc="-22" baseline="1388" dirty="0">
                <a:latin typeface="Verdana"/>
                <a:cs typeface="Verdana"/>
              </a:rPr>
              <a:t>ho</a:t>
            </a:r>
            <a:r>
              <a:rPr sz="3000" spc="-15" baseline="1388" dirty="0">
                <a:latin typeface="Verdana"/>
                <a:cs typeface="Verdana"/>
              </a:rPr>
              <a:t>l</a:t>
            </a:r>
            <a:r>
              <a:rPr sz="3000" baseline="1388" dirty="0">
                <a:latin typeface="Verdana"/>
                <a:cs typeface="Verdana"/>
              </a:rPr>
              <a:t>ttehe</a:t>
            </a:r>
            <a:r>
              <a:rPr sz="3000" spc="-15" baseline="1388" dirty="0">
                <a:latin typeface="Verdana"/>
                <a:cs typeface="Verdana"/>
              </a:rPr>
              <a:t>rve</a:t>
            </a:r>
            <a:r>
              <a:rPr sz="3000" baseline="1388" dirty="0">
                <a:latin typeface="Verdana"/>
                <a:cs typeface="Verdana"/>
              </a:rPr>
              <a:t>szt</a:t>
            </a:r>
            <a:r>
              <a:rPr sz="3000" spc="-22" baseline="1388" dirty="0">
                <a:latin typeface="Verdana"/>
                <a:cs typeface="Verdana"/>
              </a:rPr>
              <a:t>e</a:t>
            </a:r>
            <a:r>
              <a:rPr sz="3000" baseline="1388" dirty="0">
                <a:latin typeface="Verdana"/>
                <a:cs typeface="Verdana"/>
              </a:rPr>
              <a:t>s</a:t>
            </a:r>
            <a:r>
              <a:rPr sz="3000" spc="-15" baseline="1388" dirty="0">
                <a:latin typeface="Verdana"/>
                <a:cs typeface="Verdana"/>
              </a:rPr>
              <a:t>é</a:t>
            </a:r>
            <a:r>
              <a:rPr sz="3000" baseline="1388" dirty="0">
                <a:latin typeface="Verdana"/>
                <a:cs typeface="Verdana"/>
              </a:rPr>
              <a:t>g</a:t>
            </a:r>
            <a:r>
              <a:rPr sz="3000" spc="-89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(A</a:t>
            </a:r>
            <a:r>
              <a:rPr sz="3000" spc="-15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te</a:t>
            </a:r>
            <a:r>
              <a:rPr sz="3000" spc="-15" baseline="1388" dirty="0">
                <a:latin typeface="Verdana"/>
                <a:cs typeface="Verdana"/>
              </a:rPr>
              <a:t>r</a:t>
            </a:r>
            <a:r>
              <a:rPr sz="3000" baseline="1388" dirty="0">
                <a:latin typeface="Verdana"/>
                <a:cs typeface="Verdana"/>
              </a:rPr>
              <a:t>ül</a:t>
            </a:r>
            <a:r>
              <a:rPr sz="3000" spc="-22" baseline="1388" dirty="0">
                <a:latin typeface="Verdana"/>
                <a:cs typeface="Verdana"/>
              </a:rPr>
              <a:t>e</a:t>
            </a:r>
            <a:r>
              <a:rPr sz="3000" baseline="1388" dirty="0">
                <a:latin typeface="Verdana"/>
                <a:cs typeface="Verdana"/>
              </a:rPr>
              <a:t>t)</a:t>
            </a:r>
          </a:p>
          <a:p>
            <a:pPr marL="511175">
              <a:lnSpc>
                <a:spcPct val="100000"/>
              </a:lnSpc>
              <a:spcBef>
                <a:spcPts val="660"/>
              </a:spcBef>
            </a:pPr>
            <a:r>
              <a:rPr sz="2000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hets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g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„m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go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dás”</a:t>
            </a:r>
          </a:p>
          <a:p>
            <a:pPr marL="511175" marR="187960">
              <a:lnSpc>
                <a:spcPct val="100000"/>
              </a:lnSpc>
              <a:buFont typeface="Verdana"/>
              <a:buChar char="•"/>
              <a:tabLst>
                <a:tab pos="737235" algn="l"/>
              </a:tabLst>
            </a:pPr>
            <a:r>
              <a:rPr sz="2000" dirty="0">
                <a:latin typeface="Verdana"/>
                <a:cs typeface="Verdana"/>
              </a:rPr>
              <a:t>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fe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vás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ás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spc="-2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t 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gnö</a:t>
            </a:r>
            <a:r>
              <a:rPr sz="2000" spc="-15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elé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)</a:t>
            </a:r>
          </a:p>
          <a:p>
            <a:pPr marL="511175" marR="64452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•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5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po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ttám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gat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(hazai k</a:t>
            </a:r>
            <a:r>
              <a:rPr sz="2000" spc="-10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ná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at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csök</a:t>
            </a:r>
            <a:r>
              <a:rPr sz="2000" spc="-3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nés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)</a:t>
            </a:r>
          </a:p>
          <a:p>
            <a:pPr marL="511175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latin typeface="Verdana"/>
                <a:cs typeface="Verdana"/>
              </a:rPr>
              <a:t>Pé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dák: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51789" y="3771900"/>
            <a:ext cx="3073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latin typeface="Verdana"/>
                <a:cs typeface="Verdana"/>
              </a:rPr>
              <a:t>P*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3022" y="3696334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903773"/>
          </a:xfrm>
          <a:prstGeom prst="rect">
            <a:avLst/>
          </a:prstGeom>
        </p:spPr>
        <p:txBody>
          <a:bodyPr vert="horz" wrap="square" lIns="0" tIns="372617" rIns="0" bIns="0" rtlCol="0">
            <a:spAutoFit/>
          </a:bodyPr>
          <a:lstStyle/>
          <a:p>
            <a:pPr marL="12700">
              <a:lnSpc>
                <a:spcPts val="4555"/>
              </a:lnSpc>
            </a:pPr>
            <a:r>
              <a:rPr lang="hu-HU" sz="3200" dirty="0" smtClean="0"/>
              <a:t>Fogyasztói, termelői</a:t>
            </a:r>
            <a:r>
              <a:rPr lang="hu-HU" sz="3200" spc="-20" dirty="0" smtClean="0"/>
              <a:t> </a:t>
            </a:r>
            <a:r>
              <a:rPr lang="hu-HU" sz="3200" dirty="0" smtClean="0"/>
              <a:t>reakciók</a:t>
            </a:r>
            <a:r>
              <a:rPr lang="hu-HU" sz="3200" spc="-15" dirty="0" smtClean="0"/>
              <a:t> </a:t>
            </a:r>
            <a:r>
              <a:rPr lang="hu-HU" sz="3200" dirty="0" smtClean="0"/>
              <a:t>mérése</a:t>
            </a:r>
            <a:endParaRPr lang="hu-HU"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45668" y="1795526"/>
            <a:ext cx="7704455" cy="2323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lang="hu-HU" sz="3000" dirty="0" smtClean="0">
                <a:latin typeface="Verdana"/>
                <a:cs typeface="Verdana"/>
              </a:rPr>
              <a:t>Rugalmasság– pl. keresle</a:t>
            </a:r>
            <a:r>
              <a:rPr lang="hu-HU" sz="3000" spc="5" dirty="0" smtClean="0">
                <a:latin typeface="Verdana"/>
                <a:cs typeface="Verdana"/>
              </a:rPr>
              <a:t>t</a:t>
            </a:r>
            <a:r>
              <a:rPr lang="hu-HU" sz="3000" spc="-20" dirty="0" smtClean="0">
                <a:latin typeface="Verdana"/>
                <a:cs typeface="Verdana"/>
              </a:rPr>
              <a:t> árrugalmassága</a:t>
            </a:r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lang="hu-HU" sz="3000" dirty="0" smtClean="0">
                <a:latin typeface="Verdana"/>
                <a:cs typeface="Verdana"/>
              </a:rPr>
              <a:t>Mér</a:t>
            </a:r>
            <a:r>
              <a:rPr lang="hu-HU" sz="3000" spc="5" dirty="0" smtClean="0">
                <a:latin typeface="Verdana"/>
                <a:cs typeface="Verdana"/>
              </a:rPr>
              <a:t>t</a:t>
            </a:r>
            <a:r>
              <a:rPr lang="hu-HU" sz="3000" dirty="0" smtClean="0">
                <a:latin typeface="Verdana"/>
                <a:cs typeface="Verdana"/>
              </a:rPr>
              <a:t>ékegységt</a:t>
            </a:r>
            <a:r>
              <a:rPr lang="hu-HU" sz="3000" spc="5" dirty="0" smtClean="0">
                <a:latin typeface="Verdana"/>
                <a:cs typeface="Verdana"/>
              </a:rPr>
              <a:t>ő</a:t>
            </a:r>
            <a:r>
              <a:rPr lang="hu-HU" sz="3000" dirty="0" smtClean="0">
                <a:latin typeface="Verdana"/>
                <a:cs typeface="Verdana"/>
              </a:rPr>
              <a:t>l</a:t>
            </a:r>
            <a:r>
              <a:rPr lang="hu-HU" sz="3000" spc="-30" dirty="0" smtClean="0">
                <a:latin typeface="Verdana"/>
                <a:cs typeface="Verdana"/>
              </a:rPr>
              <a:t> </a:t>
            </a:r>
            <a:r>
              <a:rPr lang="hu-HU" sz="3000" dirty="0" smtClean="0">
                <a:latin typeface="Verdana"/>
                <a:cs typeface="Verdana"/>
              </a:rPr>
              <a:t>függet</a:t>
            </a:r>
            <a:r>
              <a:rPr lang="hu-HU" sz="3000" spc="10" dirty="0" smtClean="0">
                <a:latin typeface="Verdana"/>
                <a:cs typeface="Verdana"/>
              </a:rPr>
              <a:t>l</a:t>
            </a:r>
            <a:r>
              <a:rPr lang="hu-HU" sz="3000" dirty="0" smtClean="0">
                <a:latin typeface="Verdana"/>
                <a:cs typeface="Verdana"/>
              </a:rPr>
              <a:t>en	mérősz</a:t>
            </a:r>
            <a:r>
              <a:rPr lang="hu-HU" sz="3000" spc="-10" dirty="0" smtClean="0">
                <a:latin typeface="Verdana"/>
                <a:cs typeface="Verdana"/>
              </a:rPr>
              <a:t>á</a:t>
            </a:r>
            <a:r>
              <a:rPr lang="hu-HU" sz="3000" dirty="0" smtClean="0">
                <a:latin typeface="Verdana"/>
                <a:cs typeface="Verdana"/>
              </a:rPr>
              <a:t>m</a:t>
            </a:r>
          </a:p>
          <a:p>
            <a:pPr marL="920750" lvl="1" indent="-437515">
              <a:lnSpc>
                <a:spcPct val="100000"/>
              </a:lnSpc>
              <a:spcBef>
                <a:spcPts val="625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lang="hu-HU" sz="2600" dirty="0" smtClean="0">
                <a:latin typeface="Verdana"/>
                <a:cs typeface="Verdana"/>
              </a:rPr>
              <a:t>Sz</a:t>
            </a:r>
            <a:r>
              <a:rPr lang="hu-HU" sz="2600" spc="-15" dirty="0" smtClean="0">
                <a:latin typeface="Verdana"/>
                <a:cs typeface="Verdana"/>
              </a:rPr>
              <a:t>á</a:t>
            </a:r>
            <a:r>
              <a:rPr lang="hu-HU" sz="2600" dirty="0" smtClean="0">
                <a:latin typeface="Verdana"/>
                <a:cs typeface="Verdana"/>
              </a:rPr>
              <a:t>zalékos</a:t>
            </a:r>
            <a:r>
              <a:rPr lang="hu-HU" sz="2600" spc="-45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v</a:t>
            </a:r>
            <a:r>
              <a:rPr lang="hu-HU" sz="2600" spc="-15" dirty="0" smtClean="0">
                <a:latin typeface="Verdana"/>
                <a:cs typeface="Verdana"/>
              </a:rPr>
              <a:t>á</a:t>
            </a:r>
            <a:r>
              <a:rPr lang="hu-HU" sz="2600" dirty="0" smtClean="0">
                <a:latin typeface="Verdana"/>
                <a:cs typeface="Verdana"/>
              </a:rPr>
              <a:t>l</a:t>
            </a:r>
            <a:r>
              <a:rPr lang="hu-HU" sz="2600" spc="10" dirty="0" smtClean="0">
                <a:latin typeface="Verdana"/>
                <a:cs typeface="Verdana"/>
              </a:rPr>
              <a:t>t</a:t>
            </a:r>
            <a:r>
              <a:rPr lang="hu-HU" sz="2600" dirty="0" smtClean="0">
                <a:latin typeface="Verdana"/>
                <a:cs typeface="Verdana"/>
              </a:rPr>
              <a:t>ozások</a:t>
            </a:r>
            <a:r>
              <a:rPr lang="hu-HU" sz="2600" spc="-4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–</a:t>
            </a:r>
            <a:r>
              <a:rPr lang="hu-HU" sz="2600" spc="-20" dirty="0" smtClean="0">
                <a:latin typeface="Verdana"/>
                <a:cs typeface="Verdana"/>
              </a:rPr>
              <a:t> </a:t>
            </a:r>
            <a:r>
              <a:rPr lang="hu-HU" sz="2600" dirty="0" smtClean="0">
                <a:latin typeface="Verdana"/>
                <a:cs typeface="Verdana"/>
              </a:rPr>
              <a:t>elaszt</a:t>
            </a:r>
            <a:r>
              <a:rPr lang="hu-HU" sz="2600" spc="5" dirty="0" smtClean="0">
                <a:latin typeface="Verdana"/>
                <a:cs typeface="Verdana"/>
              </a:rPr>
              <a:t>i</a:t>
            </a:r>
            <a:r>
              <a:rPr lang="hu-HU" sz="2600" dirty="0" smtClean="0">
                <a:latin typeface="Verdana"/>
                <a:cs typeface="Verdana"/>
              </a:rPr>
              <a:t>ci</a:t>
            </a:r>
            <a:r>
              <a:rPr lang="hu-HU" sz="2600" spc="10" dirty="0" smtClean="0">
                <a:latin typeface="Verdana"/>
                <a:cs typeface="Verdana"/>
              </a:rPr>
              <a:t>t</a:t>
            </a:r>
            <a:r>
              <a:rPr lang="hu-HU" sz="2600" dirty="0" smtClean="0">
                <a:latin typeface="Verdana"/>
                <a:cs typeface="Verdana"/>
              </a:rPr>
              <a:t>ás (ε)</a:t>
            </a:r>
            <a:endParaRPr lang="hu-HU" sz="26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88032" y="4267200"/>
            <a:ext cx="5419725" cy="131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</p:spPr>
        <p:txBody>
          <a:bodyPr/>
          <a:lstStyle/>
          <a:p>
            <a:pPr algn="ctr"/>
            <a:r>
              <a:rPr lang="hu-HU" dirty="0" smtClean="0"/>
              <a:t>Általánosan: két változó kapcsolata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53592" y="1447800"/>
                <a:ext cx="7844739" cy="3670492"/>
              </a:xfrm>
            </p:spPr>
            <p:txBody>
              <a:bodyPr/>
              <a:lstStyle/>
              <a:p>
                <a:r>
                  <a:rPr lang="hu-HU" sz="3200" dirty="0" smtClean="0"/>
                  <a:t>Pontrugalmasság Y=f(x) függvénynél:</a:t>
                </a:r>
              </a:p>
              <a:p>
                <a:endParaRPr lang="hu-HU" sz="32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hu-HU" sz="7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7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7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hu-HU" sz="7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p>
                    </m:sSubSup>
                    <m:r>
                      <a:rPr lang="hu-HU" sz="7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7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sz="7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7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hu-HU" sz="7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sz="7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7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hu-HU" sz="7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sz="6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hu-HU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hu-HU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sz="6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6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hu-H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hu-HU" sz="6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hu-HU" sz="6000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53592" y="1447800"/>
                <a:ext cx="7844739" cy="3670492"/>
              </a:xfrm>
              <a:blipFill rotWithShape="0">
                <a:blip r:embed="rId2"/>
                <a:stretch>
                  <a:fillRect l="-3108" t="-3488" r="-295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83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875111"/>
          </a:xfrm>
          <a:prstGeom prst="rect">
            <a:avLst/>
          </a:prstGeom>
        </p:spPr>
        <p:txBody>
          <a:bodyPr vert="horz" wrap="square" lIns="0" tIns="34848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pc="-20" dirty="0" smtClean="0"/>
              <a:t>Keresl</a:t>
            </a:r>
            <a:r>
              <a:rPr lang="hu-HU" spc="-15" dirty="0" smtClean="0"/>
              <a:t>eti</a:t>
            </a:r>
            <a:r>
              <a:rPr lang="hu-HU" spc="5" dirty="0" smtClean="0"/>
              <a:t> </a:t>
            </a:r>
            <a:r>
              <a:rPr lang="hu-HU" spc="-30" dirty="0" smtClean="0"/>
              <a:t>f</a:t>
            </a:r>
            <a:r>
              <a:rPr lang="hu-HU" spc="-25" dirty="0" smtClean="0"/>
              <a:t>ügg</a:t>
            </a:r>
            <a:r>
              <a:rPr lang="hu-HU" spc="-45" dirty="0" smtClean="0"/>
              <a:t>v</a:t>
            </a:r>
            <a:r>
              <a:rPr lang="hu-HU" spc="-25" dirty="0" smtClean="0"/>
              <a:t>ény</a:t>
            </a:r>
            <a:r>
              <a:rPr lang="hu-HU" spc="5" dirty="0" smtClean="0"/>
              <a:t> </a:t>
            </a:r>
            <a:r>
              <a:rPr lang="hu-HU" spc="-20" dirty="0" smtClean="0"/>
              <a:t>rugalmas</a:t>
            </a:r>
            <a:r>
              <a:rPr lang="hu-HU" spc="-35" dirty="0" smtClean="0"/>
              <a:t>s</a:t>
            </a:r>
            <a:r>
              <a:rPr lang="hu-HU" spc="-25" dirty="0" smtClean="0"/>
              <a:t>ága</a:t>
            </a:r>
            <a:endParaRPr lang="hu-HU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45668" y="1828800"/>
            <a:ext cx="6974332" cy="1936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6350" indent="-469265" algn="just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  <a:tab pos="2678430" algn="l"/>
              </a:tabLst>
            </a:pPr>
            <a:r>
              <a:rPr lang="hu-HU" sz="3000" dirty="0" smtClean="0">
                <a:latin typeface="Verdana"/>
                <a:cs typeface="Verdana"/>
              </a:rPr>
              <a:t>Keresleti</a:t>
            </a:r>
            <a:r>
              <a:rPr sz="3000" spc="-25" dirty="0" smtClean="0">
                <a:latin typeface="Verdana"/>
                <a:cs typeface="Verdana"/>
              </a:rPr>
              <a:t> </a:t>
            </a:r>
            <a:r>
              <a:rPr sz="3000" dirty="0" smtClean="0">
                <a:latin typeface="Verdana"/>
                <a:cs typeface="Verdana"/>
              </a:rPr>
              <a:t>f</a:t>
            </a:r>
            <a:r>
              <a:rPr lang="hu-HU" sz="3000" dirty="0" smtClean="0">
                <a:latin typeface="Verdana"/>
                <a:cs typeface="Verdana"/>
              </a:rPr>
              <a:t>g.</a:t>
            </a:r>
            <a:r>
              <a:rPr sz="3000" spc="-15" dirty="0" smtClean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tényezői </a:t>
            </a:r>
            <a:r>
              <a:rPr sz="3000" spc="10" dirty="0">
                <a:latin typeface="Verdana"/>
                <a:cs typeface="Verdana"/>
              </a:rPr>
              <a:t>(</a:t>
            </a:r>
            <a:r>
              <a:rPr sz="3000" dirty="0">
                <a:latin typeface="Verdana"/>
                <a:cs typeface="Verdana"/>
              </a:rPr>
              <a:t>függet</a:t>
            </a:r>
            <a:r>
              <a:rPr sz="3000" spc="10" dirty="0">
                <a:latin typeface="Verdana"/>
                <a:cs typeface="Verdana"/>
              </a:rPr>
              <a:t>l</a:t>
            </a:r>
            <a:r>
              <a:rPr sz="3000" dirty="0">
                <a:latin typeface="Verdana"/>
                <a:cs typeface="Verdana"/>
              </a:rPr>
              <a:t>en változók)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-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sz</a:t>
            </a:r>
            <a:r>
              <a:rPr sz="3000" spc="-15" dirty="0">
                <a:latin typeface="Verdana"/>
                <a:cs typeface="Verdana"/>
              </a:rPr>
              <a:t>á</a:t>
            </a:r>
            <a:r>
              <a:rPr sz="3000" dirty="0">
                <a:latin typeface="Verdana"/>
                <a:cs typeface="Verdana"/>
              </a:rPr>
              <a:t>m</a:t>
            </a:r>
            <a:r>
              <a:rPr sz="3000" spc="-10" dirty="0">
                <a:latin typeface="Verdana"/>
                <a:cs typeface="Verdana"/>
              </a:rPr>
              <a:t>s</a:t>
            </a:r>
            <a:r>
              <a:rPr sz="3000" dirty="0">
                <a:latin typeface="Verdana"/>
                <a:cs typeface="Verdana"/>
              </a:rPr>
              <a:t>zerű</a:t>
            </a:r>
            <a:r>
              <a:rPr sz="3000" spc="-10" dirty="0">
                <a:latin typeface="Verdana"/>
                <a:cs typeface="Verdana"/>
              </a:rPr>
              <a:t>e</a:t>
            </a:r>
            <a:r>
              <a:rPr sz="3000" dirty="0">
                <a:latin typeface="Verdana"/>
                <a:cs typeface="Verdana"/>
              </a:rPr>
              <a:t>n </a:t>
            </a:r>
            <a:r>
              <a:rPr sz="3000" spc="-15" dirty="0">
                <a:latin typeface="Verdana"/>
                <a:cs typeface="Verdana"/>
              </a:rPr>
              <a:t>m</a:t>
            </a:r>
            <a:r>
              <a:rPr sz="3000" dirty="0">
                <a:latin typeface="Verdana"/>
                <a:cs typeface="Verdana"/>
              </a:rPr>
              <a:t>éri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 fogyasztók	reagálását</a:t>
            </a: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3176905" algn="l"/>
                <a:tab pos="4085590" algn="l"/>
              </a:tabLst>
            </a:pPr>
            <a:r>
              <a:rPr sz="3000" dirty="0">
                <a:latin typeface="Verdana"/>
                <a:cs typeface="Verdana"/>
              </a:rPr>
              <a:t>Q</a:t>
            </a:r>
            <a:r>
              <a:rPr sz="3000" baseline="-20833" dirty="0">
                <a:latin typeface="Verdana"/>
                <a:cs typeface="Verdana"/>
              </a:rPr>
              <a:t>i</a:t>
            </a:r>
            <a:r>
              <a:rPr sz="3000" spc="-30" baseline="-20833" dirty="0">
                <a:latin typeface="Verdana"/>
                <a:cs typeface="Verdana"/>
              </a:rPr>
              <a:t> </a:t>
            </a:r>
            <a:r>
              <a:rPr sz="3000" baseline="25000" dirty="0">
                <a:latin typeface="Verdana"/>
                <a:cs typeface="Verdana"/>
              </a:rPr>
              <a:t>D</a:t>
            </a:r>
            <a:r>
              <a:rPr sz="3000" spc="-5" dirty="0">
                <a:latin typeface="Verdana"/>
                <a:cs typeface="Verdana"/>
              </a:rPr>
              <a:t>=f</a:t>
            </a:r>
            <a:r>
              <a:rPr sz="3000" spc="10" dirty="0">
                <a:latin typeface="Verdana"/>
                <a:cs typeface="Verdana"/>
              </a:rPr>
              <a:t>(</a:t>
            </a:r>
            <a:r>
              <a:rPr sz="3000" spc="5" dirty="0">
                <a:latin typeface="Verdana"/>
                <a:cs typeface="Verdana"/>
              </a:rPr>
              <a:t>p</a:t>
            </a:r>
            <a:r>
              <a:rPr sz="3000" baseline="-20833" dirty="0">
                <a:latin typeface="Verdana"/>
                <a:cs typeface="Verdana"/>
              </a:rPr>
              <a:t>i</a:t>
            </a:r>
            <a:r>
              <a:rPr sz="3000" spc="472" baseline="-20833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</a:t>
            </a:r>
            <a:r>
              <a:rPr sz="3000" spc="-7" baseline="-20833" dirty="0">
                <a:latin typeface="Verdana"/>
                <a:cs typeface="Verdana"/>
              </a:rPr>
              <a:t>1</a:t>
            </a:r>
            <a:r>
              <a:rPr sz="3000" dirty="0">
                <a:latin typeface="Verdana"/>
                <a:cs typeface="Verdana"/>
              </a:rPr>
              <a:t>,…	</a:t>
            </a:r>
            <a:r>
              <a:rPr sz="3000" spc="-5" dirty="0">
                <a:latin typeface="Verdana"/>
                <a:cs typeface="Verdana"/>
              </a:rPr>
              <a:t>p</a:t>
            </a:r>
            <a:r>
              <a:rPr sz="3000" spc="-15" baseline="-20833" dirty="0">
                <a:latin typeface="Verdana"/>
                <a:cs typeface="Verdana"/>
              </a:rPr>
              <a:t>j</a:t>
            </a:r>
            <a:r>
              <a:rPr sz="3000" dirty="0">
                <a:latin typeface="Verdana"/>
                <a:cs typeface="Verdana"/>
              </a:rPr>
              <a:t>…,	</a:t>
            </a:r>
            <a:r>
              <a:rPr sz="3000" spc="-10" dirty="0">
                <a:latin typeface="Verdana"/>
                <a:cs typeface="Verdana"/>
              </a:rPr>
              <a:t>m</a:t>
            </a:r>
            <a:r>
              <a:rPr sz="3000" dirty="0">
                <a:latin typeface="Verdana"/>
                <a:cs typeface="Verdana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5060" y="4356480"/>
            <a:ext cx="154940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latin typeface="Verdana"/>
                <a:cs typeface="Verdana"/>
              </a:rPr>
              <a:t>Saját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ár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9121" y="4265040"/>
            <a:ext cx="4751705" cy="109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20000"/>
              </a:lnSpc>
              <a:tabLst>
                <a:tab pos="2755900" algn="l"/>
              </a:tabLst>
            </a:pPr>
            <a:r>
              <a:rPr sz="3000" spc="-20" dirty="0">
                <a:latin typeface="Verdana"/>
                <a:cs typeface="Verdana"/>
              </a:rPr>
              <a:t>kereszt</a:t>
            </a:r>
            <a:r>
              <a:rPr sz="3000" spc="5" dirty="0">
                <a:latin typeface="Verdana"/>
                <a:cs typeface="Verdana"/>
              </a:rPr>
              <a:t>-</a:t>
            </a:r>
            <a:r>
              <a:rPr sz="3000" dirty="0">
                <a:latin typeface="Verdana"/>
                <a:cs typeface="Verdana"/>
              </a:rPr>
              <a:t>ár	jövede</a:t>
            </a:r>
            <a:r>
              <a:rPr sz="3000" spc="5" dirty="0">
                <a:latin typeface="Verdana"/>
                <a:cs typeface="Verdana"/>
              </a:rPr>
              <a:t>l</a:t>
            </a:r>
            <a:r>
              <a:rPr sz="3000" dirty="0">
                <a:latin typeface="Verdana"/>
                <a:cs typeface="Verdana"/>
              </a:rPr>
              <a:t>em rugalmasság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60550" y="3771138"/>
            <a:ext cx="318135" cy="391795"/>
          </a:xfrm>
          <a:custGeom>
            <a:avLst/>
            <a:gdLst/>
            <a:ahLst/>
            <a:cxnLst/>
            <a:rect l="l" t="t" r="r" b="b"/>
            <a:pathLst>
              <a:path w="318135" h="391795">
                <a:moveTo>
                  <a:pt x="18161" y="308101"/>
                </a:moveTo>
                <a:lnTo>
                  <a:pt x="0" y="391287"/>
                </a:lnTo>
                <a:lnTo>
                  <a:pt x="77469" y="355981"/>
                </a:lnTo>
                <a:lnTo>
                  <a:pt x="64884" y="345820"/>
                </a:lnTo>
                <a:lnTo>
                  <a:pt x="44831" y="345820"/>
                </a:lnTo>
                <a:lnTo>
                  <a:pt x="34925" y="337947"/>
                </a:lnTo>
                <a:lnTo>
                  <a:pt x="42899" y="328072"/>
                </a:lnTo>
                <a:lnTo>
                  <a:pt x="18161" y="308101"/>
                </a:lnTo>
                <a:close/>
              </a:path>
              <a:path w="318135" h="391795">
                <a:moveTo>
                  <a:pt x="42899" y="328072"/>
                </a:moveTo>
                <a:lnTo>
                  <a:pt x="34925" y="337947"/>
                </a:lnTo>
                <a:lnTo>
                  <a:pt x="44831" y="345820"/>
                </a:lnTo>
                <a:lnTo>
                  <a:pt x="52743" y="336019"/>
                </a:lnTo>
                <a:lnTo>
                  <a:pt x="42899" y="328072"/>
                </a:lnTo>
                <a:close/>
              </a:path>
              <a:path w="318135" h="391795">
                <a:moveTo>
                  <a:pt x="52743" y="336019"/>
                </a:moveTo>
                <a:lnTo>
                  <a:pt x="44831" y="345820"/>
                </a:lnTo>
                <a:lnTo>
                  <a:pt x="64884" y="345820"/>
                </a:lnTo>
                <a:lnTo>
                  <a:pt x="52743" y="336019"/>
                </a:lnTo>
                <a:close/>
              </a:path>
              <a:path w="318135" h="391795">
                <a:moveTo>
                  <a:pt x="307848" y="0"/>
                </a:moveTo>
                <a:lnTo>
                  <a:pt x="42899" y="328072"/>
                </a:lnTo>
                <a:lnTo>
                  <a:pt x="52743" y="336019"/>
                </a:lnTo>
                <a:lnTo>
                  <a:pt x="317626" y="7874"/>
                </a:lnTo>
                <a:lnTo>
                  <a:pt x="3078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55032" y="3751834"/>
            <a:ext cx="1010919" cy="483870"/>
          </a:xfrm>
          <a:custGeom>
            <a:avLst/>
            <a:gdLst/>
            <a:ahLst/>
            <a:cxnLst/>
            <a:rect l="l" t="t" r="r" b="b"/>
            <a:pathLst>
              <a:path w="1010920" h="483870">
                <a:moveTo>
                  <a:pt x="939181" y="455177"/>
                </a:moveTo>
                <a:lnTo>
                  <a:pt x="925576" y="483870"/>
                </a:lnTo>
                <a:lnTo>
                  <a:pt x="1010792" y="481965"/>
                </a:lnTo>
                <a:lnTo>
                  <a:pt x="994031" y="460629"/>
                </a:lnTo>
                <a:lnTo>
                  <a:pt x="950721" y="460629"/>
                </a:lnTo>
                <a:lnTo>
                  <a:pt x="939181" y="455177"/>
                </a:lnTo>
                <a:close/>
              </a:path>
              <a:path w="1010920" h="483870">
                <a:moveTo>
                  <a:pt x="944585" y="443778"/>
                </a:moveTo>
                <a:lnTo>
                  <a:pt x="939181" y="455177"/>
                </a:lnTo>
                <a:lnTo>
                  <a:pt x="950721" y="460629"/>
                </a:lnTo>
                <a:lnTo>
                  <a:pt x="956055" y="449199"/>
                </a:lnTo>
                <a:lnTo>
                  <a:pt x="944585" y="443778"/>
                </a:lnTo>
                <a:close/>
              </a:path>
              <a:path w="1010920" h="483870">
                <a:moveTo>
                  <a:pt x="958214" y="415036"/>
                </a:moveTo>
                <a:lnTo>
                  <a:pt x="944585" y="443778"/>
                </a:lnTo>
                <a:lnTo>
                  <a:pt x="956055" y="449199"/>
                </a:lnTo>
                <a:lnTo>
                  <a:pt x="950721" y="460629"/>
                </a:lnTo>
                <a:lnTo>
                  <a:pt x="994031" y="460629"/>
                </a:lnTo>
                <a:lnTo>
                  <a:pt x="958214" y="415036"/>
                </a:lnTo>
                <a:close/>
              </a:path>
              <a:path w="1010920" h="483870">
                <a:moveTo>
                  <a:pt x="5460" y="0"/>
                </a:moveTo>
                <a:lnTo>
                  <a:pt x="0" y="11557"/>
                </a:lnTo>
                <a:lnTo>
                  <a:pt x="939181" y="455177"/>
                </a:lnTo>
                <a:lnTo>
                  <a:pt x="944585" y="443778"/>
                </a:lnTo>
                <a:lnTo>
                  <a:pt x="54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0751" y="3779773"/>
            <a:ext cx="1294130" cy="494030"/>
          </a:xfrm>
          <a:custGeom>
            <a:avLst/>
            <a:gdLst/>
            <a:ahLst/>
            <a:cxnLst/>
            <a:rect l="l" t="t" r="r" b="b"/>
            <a:pathLst>
              <a:path w="1294129" h="494029">
                <a:moveTo>
                  <a:pt x="1293749" y="0"/>
                </a:moveTo>
                <a:lnTo>
                  <a:pt x="1292338" y="40057"/>
                </a:lnTo>
                <a:lnTo>
                  <a:pt x="1288253" y="78053"/>
                </a:lnTo>
                <a:lnTo>
                  <a:pt x="1277597" y="130070"/>
                </a:lnTo>
                <a:lnTo>
                  <a:pt x="1262173" y="174593"/>
                </a:lnTo>
                <a:lnTo>
                  <a:pt x="1242728" y="209909"/>
                </a:lnTo>
                <a:lnTo>
                  <a:pt x="1211841" y="239715"/>
                </a:lnTo>
                <a:lnTo>
                  <a:pt x="1185926" y="246887"/>
                </a:lnTo>
                <a:lnTo>
                  <a:pt x="754634" y="246887"/>
                </a:lnTo>
                <a:lnTo>
                  <a:pt x="745788" y="247706"/>
                </a:lnTo>
                <a:lnTo>
                  <a:pt x="705076" y="274436"/>
                </a:lnTo>
                <a:lnTo>
                  <a:pt x="678386" y="319182"/>
                </a:lnTo>
                <a:lnTo>
                  <a:pt x="662962" y="363705"/>
                </a:lnTo>
                <a:lnTo>
                  <a:pt x="652306" y="415722"/>
                </a:lnTo>
                <a:lnTo>
                  <a:pt x="648221" y="453718"/>
                </a:lnTo>
                <a:lnTo>
                  <a:pt x="646811" y="493775"/>
                </a:lnTo>
                <a:lnTo>
                  <a:pt x="646453" y="473521"/>
                </a:lnTo>
                <a:lnTo>
                  <a:pt x="645400" y="453718"/>
                </a:lnTo>
                <a:lnTo>
                  <a:pt x="641315" y="415722"/>
                </a:lnTo>
                <a:lnTo>
                  <a:pt x="630659" y="363705"/>
                </a:lnTo>
                <a:lnTo>
                  <a:pt x="615235" y="319182"/>
                </a:lnTo>
                <a:lnTo>
                  <a:pt x="595790" y="283866"/>
                </a:lnTo>
                <a:lnTo>
                  <a:pt x="564903" y="254060"/>
                </a:lnTo>
                <a:lnTo>
                  <a:pt x="538988" y="246887"/>
                </a:lnTo>
                <a:lnTo>
                  <a:pt x="107696" y="246887"/>
                </a:lnTo>
                <a:lnTo>
                  <a:pt x="98869" y="246069"/>
                </a:lnTo>
                <a:lnTo>
                  <a:pt x="90237" y="243658"/>
                </a:lnTo>
                <a:lnTo>
                  <a:pt x="58222" y="219342"/>
                </a:lnTo>
                <a:lnTo>
                  <a:pt x="31559" y="174609"/>
                </a:lnTo>
                <a:lnTo>
                  <a:pt x="16145" y="130105"/>
                </a:lnTo>
                <a:lnTo>
                  <a:pt x="5494" y="78118"/>
                </a:lnTo>
                <a:lnTo>
                  <a:pt x="1410" y="40150"/>
                </a:lnTo>
                <a:lnTo>
                  <a:pt x="0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580897"/>
            <a:ext cx="7279005" cy="152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3000" spc="-25" dirty="0">
                <a:latin typeface="Verdana"/>
                <a:cs typeface="Verdana"/>
              </a:rPr>
              <a:t>A </a:t>
            </a:r>
            <a:r>
              <a:rPr sz="3000" dirty="0">
                <a:latin typeface="Verdana"/>
                <a:cs typeface="Verdana"/>
              </a:rPr>
              <a:t>KERESLET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5" dirty="0">
                <a:latin typeface="Verdana"/>
                <a:cs typeface="Verdana"/>
              </a:rPr>
              <a:t>R</a:t>
            </a:r>
            <a:r>
              <a:rPr sz="3000" dirty="0">
                <a:latin typeface="Verdana"/>
                <a:cs typeface="Verdana"/>
              </a:rPr>
              <a:t>UGALMASSÁGA</a:t>
            </a:r>
            <a:endParaRPr sz="3000">
              <a:latin typeface="Verdana"/>
              <a:cs typeface="Verdana"/>
            </a:endParaRPr>
          </a:p>
          <a:p>
            <a:pPr>
              <a:lnSpc>
                <a:spcPts val="2700"/>
              </a:lnSpc>
              <a:spcBef>
                <a:spcPts val="8"/>
              </a:spcBef>
            </a:pPr>
            <a:endParaRPr sz="2700"/>
          </a:p>
          <a:p>
            <a:pPr>
              <a:lnSpc>
                <a:spcPts val="3000"/>
              </a:lnSpc>
            </a:pPr>
            <a:endParaRPr sz="3000"/>
          </a:p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200" spc="-15" dirty="0">
                <a:latin typeface="Verdana"/>
                <a:cs typeface="Verdana"/>
              </a:rPr>
              <a:t>Hogyan reagál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a</a:t>
            </a:r>
            <a:r>
              <a:rPr sz="220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vá</a:t>
            </a:r>
            <a:r>
              <a:rPr sz="2200" spc="-25" dirty="0">
                <a:latin typeface="Verdana"/>
                <a:cs typeface="Verdana"/>
              </a:rPr>
              <a:t>s</a:t>
            </a:r>
            <a:r>
              <a:rPr sz="2200" spc="-15" dirty="0">
                <a:latin typeface="Verdana"/>
                <a:cs typeface="Verdana"/>
              </a:rPr>
              <a:t>árló</a:t>
            </a:r>
            <a:r>
              <a:rPr sz="2200" spc="4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a</a:t>
            </a:r>
            <a:r>
              <a:rPr sz="2200" dirty="0">
                <a:latin typeface="Verdana"/>
                <a:cs typeface="Verdana"/>
              </a:rPr>
              <a:t> </a:t>
            </a:r>
            <a:r>
              <a:rPr sz="2200" spc="-20" dirty="0">
                <a:latin typeface="Verdana"/>
                <a:cs typeface="Verdana"/>
              </a:rPr>
              <a:t>k</a:t>
            </a:r>
            <a:r>
              <a:rPr sz="2200" spc="-15" dirty="0">
                <a:latin typeface="Verdana"/>
                <a:cs typeface="Verdana"/>
              </a:rPr>
              <a:t>ere</a:t>
            </a:r>
            <a:r>
              <a:rPr sz="2200" spc="-25" dirty="0">
                <a:latin typeface="Verdana"/>
                <a:cs typeface="Verdana"/>
              </a:rPr>
              <a:t>s</a:t>
            </a:r>
            <a:r>
              <a:rPr sz="2200" spc="-10" dirty="0">
                <a:latin typeface="Verdana"/>
                <a:cs typeface="Verdana"/>
              </a:rPr>
              <a:t>let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mennyi</a:t>
            </a:r>
            <a:r>
              <a:rPr sz="2200" spc="-25" dirty="0">
                <a:latin typeface="Verdana"/>
                <a:cs typeface="Verdana"/>
              </a:rPr>
              <a:t>s</a:t>
            </a:r>
            <a:r>
              <a:rPr sz="2200" spc="-15" dirty="0">
                <a:latin typeface="Verdana"/>
                <a:cs typeface="Verdana"/>
              </a:rPr>
              <a:t>égét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5060" y="2065146"/>
            <a:ext cx="5779135" cy="393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Verdana"/>
                <a:cs typeface="Verdana"/>
              </a:rPr>
              <a:t>(Q</a:t>
            </a:r>
            <a:r>
              <a:rPr sz="2175" spc="7" baseline="-21072" dirty="0">
                <a:latin typeface="Verdana"/>
                <a:cs typeface="Verdana"/>
              </a:rPr>
              <a:t>X</a:t>
            </a:r>
            <a:r>
              <a:rPr sz="2200" spc="-10" dirty="0">
                <a:latin typeface="Verdana"/>
                <a:cs typeface="Verdana"/>
              </a:rPr>
              <a:t>) </a:t>
            </a:r>
            <a:r>
              <a:rPr sz="2200" spc="-20" dirty="0">
                <a:latin typeface="Verdana"/>
                <a:cs typeface="Verdana"/>
              </a:rPr>
              <a:t>me</a:t>
            </a:r>
            <a:r>
              <a:rPr sz="2200" spc="-25" dirty="0">
                <a:latin typeface="Verdana"/>
                <a:cs typeface="Verdana"/>
              </a:rPr>
              <a:t>g</a:t>
            </a:r>
            <a:r>
              <a:rPr sz="2200" spc="-15" dirty="0">
                <a:latin typeface="Verdana"/>
                <a:cs typeface="Verdana"/>
              </a:rPr>
              <a:t>hatá</a:t>
            </a:r>
            <a:r>
              <a:rPr sz="2200" spc="-20" dirty="0">
                <a:latin typeface="Verdana"/>
                <a:cs typeface="Verdana"/>
              </a:rPr>
              <a:t>r</a:t>
            </a:r>
            <a:r>
              <a:rPr sz="2200" spc="-15" dirty="0">
                <a:latin typeface="Verdana"/>
                <a:cs typeface="Verdana"/>
              </a:rPr>
              <a:t>ozó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tén</a:t>
            </a:r>
            <a:r>
              <a:rPr sz="2200" spc="-25" dirty="0">
                <a:latin typeface="Verdana"/>
                <a:cs typeface="Verdana"/>
              </a:rPr>
              <a:t>y</a:t>
            </a:r>
            <a:r>
              <a:rPr sz="2200" spc="-15" dirty="0">
                <a:latin typeface="Verdana"/>
                <a:cs typeface="Verdana"/>
              </a:rPr>
              <a:t>ez</a:t>
            </a:r>
            <a:r>
              <a:rPr sz="2200" spc="-25" dirty="0">
                <a:latin typeface="Verdana"/>
                <a:cs typeface="Verdana"/>
              </a:rPr>
              <a:t>ő</a:t>
            </a:r>
            <a:r>
              <a:rPr sz="2200" spc="-15" dirty="0">
                <a:latin typeface="Verdana"/>
                <a:cs typeface="Verdana"/>
              </a:rPr>
              <a:t>k</a:t>
            </a:r>
            <a:r>
              <a:rPr sz="2200" spc="1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v</a:t>
            </a:r>
            <a:r>
              <a:rPr sz="2200" spc="-25" dirty="0">
                <a:latin typeface="Verdana"/>
                <a:cs typeface="Verdana"/>
              </a:rPr>
              <a:t>á</a:t>
            </a:r>
            <a:r>
              <a:rPr sz="2200" spc="-10" dirty="0">
                <a:latin typeface="Verdana"/>
                <a:cs typeface="Verdana"/>
              </a:rPr>
              <a:t>lt</a:t>
            </a:r>
            <a:r>
              <a:rPr sz="2200" spc="-25" dirty="0">
                <a:latin typeface="Verdana"/>
                <a:cs typeface="Verdana"/>
              </a:rPr>
              <a:t>o</a:t>
            </a:r>
            <a:r>
              <a:rPr sz="2200" spc="-15" dirty="0">
                <a:latin typeface="Verdana"/>
                <a:cs typeface="Verdana"/>
              </a:rPr>
              <a:t>zá</a:t>
            </a:r>
            <a:r>
              <a:rPr sz="2200" spc="-25" dirty="0">
                <a:latin typeface="Verdana"/>
                <a:cs typeface="Verdana"/>
              </a:rPr>
              <a:t>s</a:t>
            </a:r>
            <a:r>
              <a:rPr sz="2200" spc="-15" dirty="0">
                <a:latin typeface="Verdana"/>
                <a:cs typeface="Verdana"/>
              </a:rPr>
              <a:t>ára?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3476879"/>
            <a:ext cx="6509384" cy="218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indent="-436880">
              <a:lnSpc>
                <a:spcPct val="100000"/>
              </a:lnSpc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400" dirty="0">
                <a:latin typeface="Verdana"/>
                <a:cs typeface="Verdana"/>
              </a:rPr>
              <a:t>El</a:t>
            </a:r>
            <a:r>
              <a:rPr sz="2400" spc="-10" dirty="0">
                <a:latin typeface="Verdana"/>
                <a:cs typeface="Verdana"/>
              </a:rPr>
              <a:t>ő</a:t>
            </a:r>
            <a:r>
              <a:rPr sz="2400" dirty="0">
                <a:latin typeface="Verdana"/>
                <a:cs typeface="Verdana"/>
              </a:rPr>
              <a:t>jel: +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v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gy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50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100" dirty="0">
                <a:latin typeface="Verdana"/>
                <a:cs typeface="Verdana"/>
              </a:rPr>
              <a:t>kapcsolat irán</a:t>
            </a:r>
            <a:r>
              <a:rPr sz="2100" spc="5" dirty="0">
                <a:latin typeface="Verdana"/>
                <a:cs typeface="Verdana"/>
              </a:rPr>
              <a:t>y</a:t>
            </a:r>
            <a:r>
              <a:rPr sz="2100" dirty="0">
                <a:latin typeface="Verdana"/>
                <a:cs typeface="Verdana"/>
              </a:rPr>
              <a:t>a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- javak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típusa</a:t>
            </a:r>
            <a:endParaRPr sz="2100">
              <a:latin typeface="Verdana"/>
              <a:cs typeface="Verdana"/>
            </a:endParaRPr>
          </a:p>
          <a:p>
            <a:pPr marL="449580" indent="-436880">
              <a:lnSpc>
                <a:spcPct val="100000"/>
              </a:lnSpc>
              <a:spcBef>
                <a:spcPts val="285"/>
              </a:spcBef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400" dirty="0">
                <a:latin typeface="Verdana"/>
                <a:cs typeface="Verdana"/>
              </a:rPr>
              <a:t>Abszolút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ték:</a:t>
            </a:r>
            <a:endParaRPr sz="24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100" dirty="0">
                <a:latin typeface="Symbol"/>
                <a:cs typeface="Symbol"/>
              </a:rPr>
              <a:t></a:t>
            </a:r>
            <a:r>
              <a:rPr sz="2100" spc="5" dirty="0">
                <a:latin typeface="Symbol"/>
                <a:cs typeface="Symbol"/>
              </a:rPr>
              <a:t></a:t>
            </a:r>
            <a:r>
              <a:rPr sz="2100" dirty="0">
                <a:latin typeface="Verdana"/>
                <a:cs typeface="Verdana"/>
              </a:rPr>
              <a:t>&lt;</a:t>
            </a:r>
            <a:r>
              <a:rPr sz="2100" spc="-35" dirty="0">
                <a:latin typeface="Verdana"/>
                <a:cs typeface="Verdana"/>
              </a:rPr>
              <a:t> </a:t>
            </a:r>
            <a:r>
              <a:rPr sz="2100" spc="-15" dirty="0">
                <a:latin typeface="Verdana"/>
                <a:cs typeface="Verdana"/>
              </a:rPr>
              <a:t>1</a:t>
            </a:r>
            <a:r>
              <a:rPr sz="2100" dirty="0">
                <a:latin typeface="Verdana"/>
                <a:cs typeface="Verdana"/>
              </a:rPr>
              <a:t> </a:t>
            </a:r>
            <a:r>
              <a:rPr sz="2100" b="1" spc="-20" dirty="0">
                <a:latin typeface="Verdana"/>
                <a:cs typeface="Verdana"/>
              </a:rPr>
              <a:t>rugalmat</a:t>
            </a:r>
            <a:r>
              <a:rPr sz="2100" b="1" spc="-5" dirty="0">
                <a:latin typeface="Verdana"/>
                <a:cs typeface="Verdana"/>
              </a:rPr>
              <a:t>l</a:t>
            </a:r>
            <a:r>
              <a:rPr sz="2100" b="1" dirty="0">
                <a:latin typeface="Verdana"/>
                <a:cs typeface="Verdana"/>
              </a:rPr>
              <a:t>an</a:t>
            </a:r>
            <a:r>
              <a:rPr sz="2100" b="1" spc="10" dirty="0">
                <a:latin typeface="Verdana"/>
                <a:cs typeface="Verdana"/>
              </a:rPr>
              <a:t> </a:t>
            </a:r>
            <a:r>
              <a:rPr sz="2100" spc="-15" dirty="0">
                <a:latin typeface="Verdana"/>
                <a:cs typeface="Verdana"/>
              </a:rPr>
              <a:t>kereslet</a:t>
            </a:r>
            <a:endParaRPr sz="21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50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100" dirty="0">
                <a:latin typeface="Symbol"/>
                <a:cs typeface="Symbol"/>
              </a:rPr>
              <a:t></a:t>
            </a:r>
            <a:r>
              <a:rPr sz="2100" spc="5" dirty="0">
                <a:latin typeface="Symbol"/>
                <a:cs typeface="Symbol"/>
              </a:rPr>
              <a:t></a:t>
            </a:r>
            <a:r>
              <a:rPr sz="2100" dirty="0">
                <a:latin typeface="Verdana"/>
                <a:cs typeface="Verdana"/>
              </a:rPr>
              <a:t>&gt;</a:t>
            </a:r>
            <a:r>
              <a:rPr sz="2100" spc="-35" dirty="0">
                <a:latin typeface="Verdana"/>
                <a:cs typeface="Verdana"/>
              </a:rPr>
              <a:t> </a:t>
            </a:r>
            <a:r>
              <a:rPr sz="2100" spc="-15" dirty="0">
                <a:latin typeface="Verdana"/>
                <a:cs typeface="Verdana"/>
              </a:rPr>
              <a:t>1</a:t>
            </a:r>
            <a:r>
              <a:rPr sz="2100" spc="-3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rugalma</a:t>
            </a:r>
            <a:r>
              <a:rPr sz="2100" b="1" dirty="0">
                <a:latin typeface="Verdana"/>
                <a:cs typeface="Verdana"/>
              </a:rPr>
              <a:t>s</a:t>
            </a:r>
            <a:r>
              <a:rPr sz="2100" b="1" spc="30" dirty="0">
                <a:latin typeface="Verdana"/>
                <a:cs typeface="Verdana"/>
              </a:rPr>
              <a:t> </a:t>
            </a:r>
            <a:r>
              <a:rPr sz="2100" spc="-15" dirty="0">
                <a:latin typeface="Verdana"/>
                <a:cs typeface="Verdana"/>
              </a:rPr>
              <a:t>kereslet</a:t>
            </a:r>
            <a:endParaRPr sz="2100">
              <a:latin typeface="Verdana"/>
              <a:cs typeface="Verdana"/>
            </a:endParaRPr>
          </a:p>
          <a:p>
            <a:pPr marL="845819" lvl="1" indent="-394335">
              <a:lnSpc>
                <a:spcPct val="100000"/>
              </a:lnSpc>
              <a:spcBef>
                <a:spcPts val="254"/>
              </a:spcBef>
              <a:buClr>
                <a:srgbClr val="CC0000"/>
              </a:buClr>
              <a:buFont typeface="Wingdings"/>
              <a:buChar char=""/>
              <a:tabLst>
                <a:tab pos="846455" algn="l"/>
              </a:tabLst>
            </a:pPr>
            <a:r>
              <a:rPr sz="2100" dirty="0">
                <a:latin typeface="Symbol"/>
                <a:cs typeface="Symbol"/>
              </a:rPr>
              <a:t></a:t>
            </a:r>
            <a:r>
              <a:rPr sz="2100" spc="10" dirty="0">
                <a:latin typeface="Symbol"/>
                <a:cs typeface="Symbol"/>
              </a:rPr>
              <a:t></a:t>
            </a:r>
            <a:r>
              <a:rPr sz="2100" dirty="0">
                <a:latin typeface="Verdana"/>
                <a:cs typeface="Verdana"/>
              </a:rPr>
              <a:t>=</a:t>
            </a:r>
            <a:r>
              <a:rPr sz="2100" spc="-4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1</a:t>
            </a:r>
            <a:r>
              <a:rPr sz="2100" spc="-4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e</a:t>
            </a:r>
            <a:r>
              <a:rPr sz="2100" b="1" spc="-15" dirty="0">
                <a:latin typeface="Verdana"/>
                <a:cs typeface="Verdana"/>
              </a:rPr>
              <a:t>g</a:t>
            </a:r>
            <a:r>
              <a:rPr sz="2100" b="1" dirty="0">
                <a:latin typeface="Verdana"/>
                <a:cs typeface="Verdana"/>
              </a:rPr>
              <a:t>ysé</a:t>
            </a:r>
            <a:r>
              <a:rPr sz="2100" b="1" spc="-10" dirty="0">
                <a:latin typeface="Verdana"/>
                <a:cs typeface="Verdana"/>
              </a:rPr>
              <a:t>g</a:t>
            </a:r>
            <a:r>
              <a:rPr sz="2100" b="1" dirty="0">
                <a:latin typeface="Verdana"/>
                <a:cs typeface="Verdana"/>
              </a:rPr>
              <a:t>nyi</a:t>
            </a:r>
            <a:r>
              <a:rPr sz="2100" b="1" spc="30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rugal</a:t>
            </a:r>
            <a:r>
              <a:rPr sz="2100" spc="-10" dirty="0">
                <a:latin typeface="Verdana"/>
                <a:cs typeface="Verdana"/>
              </a:rPr>
              <a:t>m</a:t>
            </a:r>
            <a:r>
              <a:rPr sz="2100" dirty="0">
                <a:latin typeface="Verdana"/>
                <a:cs typeface="Verdana"/>
              </a:rPr>
              <a:t>a</a:t>
            </a:r>
            <a:r>
              <a:rPr sz="2100" spc="-10" dirty="0">
                <a:latin typeface="Verdana"/>
                <a:cs typeface="Verdana"/>
              </a:rPr>
              <a:t>s</a:t>
            </a:r>
            <a:r>
              <a:rPr sz="2100" dirty="0">
                <a:latin typeface="Verdana"/>
                <a:cs typeface="Verdana"/>
              </a:rPr>
              <a:t>s</a:t>
            </a:r>
            <a:r>
              <a:rPr sz="2100" spc="-10" dirty="0">
                <a:latin typeface="Verdana"/>
                <a:cs typeface="Verdana"/>
              </a:rPr>
              <a:t>á</a:t>
            </a:r>
            <a:r>
              <a:rPr sz="2100" dirty="0">
                <a:latin typeface="Verdana"/>
                <a:cs typeface="Verdana"/>
              </a:rPr>
              <a:t>gú ker</a:t>
            </a:r>
            <a:r>
              <a:rPr sz="2100" spc="-10" dirty="0">
                <a:latin typeface="Verdana"/>
                <a:cs typeface="Verdana"/>
              </a:rPr>
              <a:t>e</a:t>
            </a:r>
            <a:r>
              <a:rPr sz="2100" dirty="0">
                <a:latin typeface="Verdana"/>
                <a:cs typeface="Verdana"/>
              </a:rPr>
              <a:t>sl</a:t>
            </a:r>
            <a:r>
              <a:rPr sz="2100" spc="-10" dirty="0">
                <a:latin typeface="Verdana"/>
                <a:cs typeface="Verdana"/>
              </a:rPr>
              <a:t>e</a:t>
            </a:r>
            <a:r>
              <a:rPr sz="2100" dirty="0">
                <a:latin typeface="Verdana"/>
                <a:cs typeface="Verdana"/>
              </a:rPr>
              <a:t>t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2708" y="2957070"/>
            <a:ext cx="5983605" cy="0"/>
          </a:xfrm>
          <a:custGeom>
            <a:avLst/>
            <a:gdLst/>
            <a:ahLst/>
            <a:cxnLst/>
            <a:rect l="l" t="t" r="r" b="b"/>
            <a:pathLst>
              <a:path w="5983605">
                <a:moveTo>
                  <a:pt x="0" y="0"/>
                </a:moveTo>
                <a:lnTo>
                  <a:pt x="5983226" y="0"/>
                </a:lnTo>
              </a:path>
            </a:pathLst>
          </a:custGeom>
          <a:ln w="152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38789" y="2232690"/>
            <a:ext cx="5995670" cy="701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10" dirty="0">
                <a:latin typeface="Times New Roman"/>
                <a:cs typeface="Times New Roman"/>
              </a:rPr>
              <a:t>a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5" dirty="0">
                <a:latin typeface="Times New Roman"/>
                <a:cs typeface="Times New Roman"/>
              </a:rPr>
              <a:t>k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0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50" dirty="0">
                <a:latin typeface="Times New Roman"/>
                <a:cs typeface="Times New Roman"/>
              </a:rPr>
              <a:t>s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40" dirty="0">
                <a:latin typeface="Times New Roman"/>
                <a:cs typeface="Times New Roman"/>
              </a:rPr>
              <a:t>t</a:t>
            </a:r>
            <a:r>
              <a:rPr sz="2850" spc="5" dirty="0">
                <a:latin typeface="Times New Roman"/>
                <a:cs typeface="Times New Roman"/>
              </a:rPr>
              <a:t>t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m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5" dirty="0">
                <a:latin typeface="Times New Roman"/>
                <a:cs typeface="Times New Roman"/>
              </a:rPr>
              <a:t>n</a:t>
            </a:r>
            <a:r>
              <a:rPr sz="2850" spc="200" dirty="0">
                <a:latin typeface="Times New Roman"/>
                <a:cs typeface="Times New Roman"/>
              </a:rPr>
              <a:t>y</a:t>
            </a:r>
            <a:r>
              <a:rPr sz="2850" spc="-90" dirty="0">
                <a:latin typeface="Times New Roman"/>
                <a:cs typeface="Times New Roman"/>
              </a:rPr>
              <a:t>i</a:t>
            </a:r>
            <a:r>
              <a:rPr sz="2850" spc="50" dirty="0">
                <a:latin typeface="Times New Roman"/>
                <a:cs typeface="Times New Roman"/>
              </a:rPr>
              <a:t>s</a:t>
            </a:r>
            <a:r>
              <a:rPr sz="2850" spc="-100" dirty="0">
                <a:latin typeface="Times New Roman"/>
                <a:cs typeface="Times New Roman"/>
              </a:rPr>
              <a:t>é</a:t>
            </a:r>
            <a:r>
              <a:rPr sz="2850" spc="10" dirty="0">
                <a:latin typeface="Times New Roman"/>
                <a:cs typeface="Times New Roman"/>
              </a:rPr>
              <a:t>g</a:t>
            </a:r>
            <a:r>
              <a:rPr sz="2850" spc="-315" dirty="0">
                <a:latin typeface="Times New Roman"/>
                <a:cs typeface="Times New Roman"/>
              </a:rPr>
              <a:t> </a:t>
            </a:r>
            <a:r>
              <a:rPr sz="4600" spc="-880" dirty="0">
                <a:latin typeface="Symbol"/>
                <a:cs typeface="Symbol"/>
              </a:rPr>
              <a:t></a:t>
            </a:r>
            <a:r>
              <a:rPr sz="2850" i="1" spc="195" dirty="0">
                <a:latin typeface="Times New Roman"/>
                <a:cs typeface="Times New Roman"/>
              </a:rPr>
              <a:t>Q</a:t>
            </a:r>
            <a:r>
              <a:rPr sz="2475" i="1" spc="15" baseline="43771" dirty="0">
                <a:latin typeface="Times New Roman"/>
                <a:cs typeface="Times New Roman"/>
              </a:rPr>
              <a:t>D</a:t>
            </a:r>
            <a:r>
              <a:rPr sz="2475" i="1" spc="-240" baseline="43771" dirty="0">
                <a:latin typeface="Times New Roman"/>
                <a:cs typeface="Times New Roman"/>
              </a:rPr>
              <a:t> </a:t>
            </a:r>
            <a:r>
              <a:rPr sz="2475" i="1" spc="7" baseline="-5050" dirty="0">
                <a:latin typeface="Times New Roman"/>
                <a:cs typeface="Times New Roman"/>
              </a:rPr>
              <a:t>x</a:t>
            </a:r>
            <a:r>
              <a:rPr sz="2475" i="1" spc="22" baseline="-5050" dirty="0">
                <a:latin typeface="Times New Roman"/>
                <a:cs typeface="Times New Roman"/>
              </a:rPr>
              <a:t> </a:t>
            </a:r>
            <a:r>
              <a:rPr sz="4600" spc="-445" dirty="0">
                <a:latin typeface="Symbol"/>
                <a:cs typeface="Symbol"/>
              </a:rPr>
              <a:t></a:t>
            </a:r>
            <a:r>
              <a:rPr sz="2850" spc="20" dirty="0">
                <a:latin typeface="Times New Roman"/>
                <a:cs typeface="Times New Roman"/>
              </a:rPr>
              <a:t>%</a:t>
            </a:r>
            <a:r>
              <a:rPr sz="2850" spc="-350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Times New Roman"/>
                <a:cs typeface="Times New Roman"/>
              </a:rPr>
              <a:t>-</a:t>
            </a:r>
            <a:r>
              <a:rPr sz="2850" spc="-355" dirty="0">
                <a:latin typeface="Times New Roman"/>
                <a:cs typeface="Times New Roman"/>
              </a:rPr>
              <a:t> </a:t>
            </a:r>
            <a:r>
              <a:rPr sz="2850" spc="-25" dirty="0">
                <a:latin typeface="Times New Roman"/>
                <a:cs typeface="Times New Roman"/>
              </a:rPr>
              <a:t>o</a:t>
            </a:r>
            <a:r>
              <a:rPr sz="2850" spc="10" dirty="0">
                <a:latin typeface="Times New Roman"/>
                <a:cs typeface="Times New Roman"/>
              </a:rPr>
              <a:t>s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2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á</a:t>
            </a:r>
            <a:r>
              <a:rPr sz="2850" spc="-90" dirty="0">
                <a:latin typeface="Times New Roman"/>
                <a:cs typeface="Times New Roman"/>
              </a:rPr>
              <a:t>l</a:t>
            </a:r>
            <a:r>
              <a:rPr sz="2850" spc="140" dirty="0">
                <a:latin typeface="Times New Roman"/>
                <a:cs typeface="Times New Roman"/>
              </a:rPr>
              <a:t>t</a:t>
            </a:r>
            <a:r>
              <a:rPr sz="2850" spc="-25" dirty="0">
                <a:latin typeface="Times New Roman"/>
                <a:cs typeface="Times New Roman"/>
              </a:rPr>
              <a:t>o</a:t>
            </a:r>
            <a:r>
              <a:rPr sz="2850" spc="125" dirty="0">
                <a:latin typeface="Times New Roman"/>
                <a:cs typeface="Times New Roman"/>
              </a:rPr>
              <a:t>z</a:t>
            </a:r>
            <a:r>
              <a:rPr sz="2850" spc="-100" dirty="0">
                <a:latin typeface="Times New Roman"/>
                <a:cs typeface="Times New Roman"/>
              </a:rPr>
              <a:t>á</a:t>
            </a:r>
            <a:r>
              <a:rPr sz="2850" spc="50" dirty="0">
                <a:latin typeface="Times New Roman"/>
                <a:cs typeface="Times New Roman"/>
              </a:rPr>
              <a:t>s</a:t>
            </a:r>
            <a:r>
              <a:rPr sz="2850" spc="10" dirty="0">
                <a:latin typeface="Times New Roman"/>
                <a:cs typeface="Times New Roman"/>
              </a:rPr>
              <a:t>a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1396" y="2974225"/>
            <a:ext cx="3542029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61110" algn="l"/>
              </a:tabLst>
            </a:pPr>
            <a:r>
              <a:rPr sz="2850" spc="14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é</a:t>
            </a:r>
            <a:r>
              <a:rPr sz="2850" spc="-25" dirty="0">
                <a:latin typeface="Times New Roman"/>
                <a:cs typeface="Times New Roman"/>
              </a:rPr>
              <a:t>n</a:t>
            </a:r>
            <a:r>
              <a:rPr sz="2850" spc="200" dirty="0">
                <a:latin typeface="Times New Roman"/>
                <a:cs typeface="Times New Roman"/>
              </a:rPr>
              <a:t>y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385" dirty="0">
                <a:latin typeface="Times New Roman"/>
                <a:cs typeface="Times New Roman"/>
              </a:rPr>
              <a:t>z</a:t>
            </a:r>
            <a:r>
              <a:rPr sz="2850" spc="10" dirty="0">
                <a:latin typeface="Times New Roman"/>
                <a:cs typeface="Times New Roman"/>
              </a:rPr>
              <a:t>ő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20" dirty="0">
                <a:latin typeface="Times New Roman"/>
                <a:cs typeface="Times New Roman"/>
              </a:rPr>
              <a:t>%</a:t>
            </a:r>
            <a:r>
              <a:rPr sz="2850" spc="-340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Times New Roman"/>
                <a:cs typeface="Times New Roman"/>
              </a:rPr>
              <a:t>-</a:t>
            </a:r>
            <a:r>
              <a:rPr sz="2850" spc="-360" dirty="0">
                <a:latin typeface="Times New Roman"/>
                <a:cs typeface="Times New Roman"/>
              </a:rPr>
              <a:t> </a:t>
            </a:r>
            <a:r>
              <a:rPr sz="2850" spc="-25" dirty="0">
                <a:latin typeface="Times New Roman"/>
                <a:cs typeface="Times New Roman"/>
              </a:rPr>
              <a:t>o</a:t>
            </a:r>
            <a:r>
              <a:rPr sz="2850" spc="10" dirty="0">
                <a:latin typeface="Times New Roman"/>
                <a:cs typeface="Times New Roman"/>
              </a:rPr>
              <a:t>s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2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á</a:t>
            </a:r>
            <a:r>
              <a:rPr sz="2850" spc="-90" dirty="0">
                <a:latin typeface="Times New Roman"/>
                <a:cs typeface="Times New Roman"/>
              </a:rPr>
              <a:t>l</a:t>
            </a:r>
            <a:r>
              <a:rPr sz="2850" spc="140" dirty="0">
                <a:latin typeface="Times New Roman"/>
                <a:cs typeface="Times New Roman"/>
              </a:rPr>
              <a:t>t</a:t>
            </a:r>
            <a:r>
              <a:rPr sz="2850" spc="-25" dirty="0">
                <a:latin typeface="Times New Roman"/>
                <a:cs typeface="Times New Roman"/>
              </a:rPr>
              <a:t>o</a:t>
            </a:r>
            <a:r>
              <a:rPr sz="2850" spc="125" dirty="0">
                <a:latin typeface="Times New Roman"/>
                <a:cs typeface="Times New Roman"/>
              </a:rPr>
              <a:t>z</a:t>
            </a:r>
            <a:r>
              <a:rPr sz="2850" spc="-100" dirty="0">
                <a:latin typeface="Times New Roman"/>
                <a:cs typeface="Times New Roman"/>
              </a:rPr>
              <a:t>á</a:t>
            </a:r>
            <a:r>
              <a:rPr sz="2850" spc="50" dirty="0">
                <a:latin typeface="Times New Roman"/>
                <a:cs typeface="Times New Roman"/>
              </a:rPr>
              <a:t>s</a:t>
            </a:r>
            <a:r>
              <a:rPr sz="2850" spc="10" dirty="0">
                <a:latin typeface="Times New Roman"/>
                <a:cs typeface="Times New Roman"/>
              </a:rPr>
              <a:t>a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0033" y="2931256"/>
            <a:ext cx="120650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5" dirty="0">
                <a:latin typeface="Times New Roman"/>
                <a:cs typeface="Times New Roman"/>
              </a:rPr>
              <a:t>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8450" y="2661232"/>
            <a:ext cx="643255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9259" algn="l"/>
              </a:tabLst>
            </a:pPr>
            <a:r>
              <a:rPr sz="3050" i="1" spc="-85" dirty="0">
                <a:latin typeface="Symbol"/>
                <a:cs typeface="Symbol"/>
              </a:rPr>
              <a:t></a:t>
            </a:r>
            <a:r>
              <a:rPr sz="3050" i="1" spc="-85" dirty="0">
                <a:latin typeface="Times New Roman"/>
                <a:cs typeface="Times New Roman"/>
              </a:rPr>
              <a:t>	</a:t>
            </a:r>
            <a:r>
              <a:rPr sz="2850" spc="15" dirty="0">
                <a:latin typeface="Symbol"/>
                <a:cs typeface="Symbol"/>
              </a:rPr>
              <a:t></a:t>
            </a:r>
            <a:endParaRPr sz="28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693420"/>
            <a:ext cx="477710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1600" algn="l"/>
              </a:tabLst>
            </a:pPr>
            <a:r>
              <a:rPr sz="3600" dirty="0">
                <a:latin typeface="Verdana"/>
                <a:cs typeface="Verdana"/>
              </a:rPr>
              <a:t>Saj</a:t>
            </a:r>
            <a:r>
              <a:rPr sz="3600" spc="-15" dirty="0">
                <a:latin typeface="Verdana"/>
                <a:cs typeface="Verdana"/>
              </a:rPr>
              <a:t>á</a:t>
            </a:r>
            <a:r>
              <a:rPr sz="3600" dirty="0">
                <a:latin typeface="Verdana"/>
                <a:cs typeface="Verdana"/>
              </a:rPr>
              <a:t>t	</a:t>
            </a:r>
            <a:r>
              <a:rPr sz="3600" spc="-15" dirty="0">
                <a:latin typeface="Verdana"/>
                <a:cs typeface="Verdana"/>
              </a:rPr>
              <a:t>á</a:t>
            </a:r>
            <a:r>
              <a:rPr sz="3600" dirty="0">
                <a:latin typeface="Verdana"/>
                <a:cs typeface="Verdana"/>
              </a:rPr>
              <a:t>rrugalma</a:t>
            </a:r>
            <a:r>
              <a:rPr sz="3600" spc="-15" dirty="0">
                <a:latin typeface="Verdana"/>
                <a:cs typeface="Verdana"/>
              </a:rPr>
              <a:t>s</a:t>
            </a:r>
            <a:r>
              <a:rPr sz="3600" dirty="0">
                <a:latin typeface="Verdana"/>
                <a:cs typeface="Verdana"/>
              </a:rPr>
              <a:t>ság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653157"/>
            <a:ext cx="315531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az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ruga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060" y="2956433"/>
            <a:ext cx="5762625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göb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!)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Verdana"/>
                <a:cs typeface="Verdana"/>
              </a:rPr>
              <a:t>NORMÁL</a:t>
            </a:r>
            <a:r>
              <a:rPr sz="2000" spc="-25" dirty="0" smtClean="0">
                <a:latin typeface="Verdana"/>
                <a:cs typeface="Verdana"/>
              </a:rPr>
              <a:t> </a:t>
            </a:r>
            <a:r>
              <a:rPr sz="2000" dirty="0" smtClean="0">
                <a:latin typeface="Verdana"/>
                <a:cs typeface="Verdana"/>
              </a:rPr>
              <a:t>ÁR</a:t>
            </a:r>
            <a:r>
              <a:rPr sz="2000" spc="-10" dirty="0" smtClean="0">
                <a:latin typeface="Verdana"/>
                <a:cs typeface="Verdana"/>
              </a:rPr>
              <a:t>H</a:t>
            </a:r>
            <a:r>
              <a:rPr sz="2000" dirty="0" smtClean="0">
                <a:latin typeface="Verdana"/>
                <a:cs typeface="Verdana"/>
              </a:rPr>
              <a:t>ATÁ</a:t>
            </a:r>
            <a:r>
              <a:rPr sz="2000" spc="-10" dirty="0" smtClean="0">
                <a:latin typeface="Verdana"/>
                <a:cs typeface="Verdana"/>
              </a:rPr>
              <a:t>S</a:t>
            </a:r>
            <a:r>
              <a:rPr sz="2000" dirty="0" smtClean="0">
                <a:latin typeface="Verdana"/>
                <a:cs typeface="Verdana"/>
              </a:rPr>
              <a:t>Ú</a:t>
            </a:r>
            <a:r>
              <a:rPr sz="2000" spc="-35" dirty="0" smtClean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dirty="0">
                <a:latin typeface="Symbol"/>
                <a:cs typeface="Symbol"/>
              </a:rPr>
              <a:t>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&lt;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6583" y="3231134"/>
            <a:ext cx="344741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indent="-436880">
              <a:lnSpc>
                <a:spcPct val="100000"/>
              </a:lnSpc>
              <a:buClr>
                <a:srgbClr val="CC0000"/>
              </a:buClr>
              <a:buFont typeface="Wingdings"/>
              <a:buChar char=""/>
              <a:tabLst>
                <a:tab pos="450215" algn="l"/>
                <a:tab pos="2040889" algn="l"/>
                <a:tab pos="3042285" algn="l"/>
              </a:tabLst>
            </a:pPr>
            <a:r>
              <a:rPr sz="2000" b="1" spc="-5" dirty="0">
                <a:latin typeface="Verdana"/>
                <a:cs typeface="Verdana"/>
              </a:rPr>
              <a:t>rugal</a:t>
            </a:r>
            <a:r>
              <a:rPr sz="2000" b="1" spc="-10" dirty="0">
                <a:latin typeface="Verdana"/>
                <a:cs typeface="Verdana"/>
              </a:rPr>
              <a:t>m</a:t>
            </a:r>
            <a:r>
              <a:rPr sz="2000" b="1" dirty="0">
                <a:latin typeface="Verdana"/>
                <a:cs typeface="Verdana"/>
              </a:rPr>
              <a:t>as	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dirty="0">
                <a:latin typeface="Symbol"/>
                <a:cs typeface="Symbol"/>
              </a:rPr>
              <a:t></a:t>
            </a:r>
            <a:r>
              <a:rPr sz="2000" spc="-15" dirty="0">
                <a:latin typeface="Symbol"/>
                <a:cs typeface="Symbol"/>
              </a:rPr>
              <a:t></a:t>
            </a:r>
            <a:r>
              <a:rPr sz="2000" dirty="0">
                <a:latin typeface="Symbol"/>
                <a:cs typeface="Symbol"/>
              </a:rPr>
              <a:t></a:t>
            </a:r>
            <a:r>
              <a:rPr sz="2000" dirty="0">
                <a:latin typeface="Verdana"/>
                <a:cs typeface="Verdana"/>
              </a:rPr>
              <a:t>&gt;	</a:t>
            </a:r>
            <a:r>
              <a:rPr sz="2000" spc="-5" dirty="0">
                <a:latin typeface="Verdana"/>
                <a:cs typeface="Verdana"/>
              </a:rPr>
              <a:t>1</a:t>
            </a:r>
            <a:r>
              <a:rPr sz="2000" spc="-15" dirty="0">
                <a:latin typeface="Verdana"/>
                <a:cs typeface="Verdana"/>
              </a:rPr>
              <a:t>)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9203" y="3231134"/>
            <a:ext cx="3691254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2130" algn="l"/>
                <a:tab pos="1073150" algn="l"/>
                <a:tab pos="2265045" algn="l"/>
              </a:tabLst>
            </a:pP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r	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s	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l	</a:t>
            </a:r>
            <a:r>
              <a:rPr sz="2000" b="1" dirty="0">
                <a:latin typeface="Verdana"/>
                <a:cs typeface="Verdana"/>
              </a:rPr>
              <a:t>ellen</a:t>
            </a:r>
            <a:r>
              <a:rPr sz="2000" b="1" spc="-10" dirty="0">
                <a:latin typeface="Verdana"/>
                <a:cs typeface="Verdana"/>
              </a:rPr>
              <a:t>t</a:t>
            </a:r>
            <a:r>
              <a:rPr sz="2000" b="1" dirty="0">
                <a:latin typeface="Verdana"/>
                <a:cs typeface="Verdana"/>
              </a:rPr>
              <a:t>é</a:t>
            </a:r>
            <a:r>
              <a:rPr sz="2000" b="1" spc="-20" dirty="0">
                <a:latin typeface="Verdana"/>
                <a:cs typeface="Verdana"/>
              </a:rPr>
              <a:t>t</a:t>
            </a:r>
            <a:r>
              <a:rPr sz="2000" b="1" dirty="0">
                <a:latin typeface="Verdana"/>
                <a:cs typeface="Verdana"/>
              </a:rPr>
              <a:t>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3972" y="3476497"/>
            <a:ext cx="220662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nyban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toz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k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6583" y="3749294"/>
            <a:ext cx="219900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580" indent="-436880">
              <a:lnSpc>
                <a:spcPct val="100000"/>
              </a:lnSpc>
              <a:buClr>
                <a:srgbClr val="CC0000"/>
              </a:buClr>
              <a:buFont typeface="Wingdings"/>
              <a:buChar char=""/>
              <a:tabLst>
                <a:tab pos="450215" algn="l"/>
              </a:tabLst>
            </a:pPr>
            <a:r>
              <a:rPr sz="2000" b="1" spc="-5" dirty="0">
                <a:latin typeface="Verdana"/>
                <a:cs typeface="Verdana"/>
              </a:rPr>
              <a:t>rug</a:t>
            </a:r>
            <a:r>
              <a:rPr sz="2000" b="1" spc="5" dirty="0">
                <a:latin typeface="Verdana"/>
                <a:cs typeface="Verdana"/>
              </a:rPr>
              <a:t>a</a:t>
            </a:r>
            <a:r>
              <a:rPr sz="2000" b="1" dirty="0">
                <a:latin typeface="Verdana"/>
                <a:cs typeface="Verdana"/>
              </a:rPr>
              <a:t>l</a:t>
            </a:r>
            <a:r>
              <a:rPr sz="2000" b="1" spc="-15" dirty="0">
                <a:latin typeface="Verdana"/>
                <a:cs typeface="Verdana"/>
              </a:rPr>
              <a:t>m</a:t>
            </a:r>
            <a:r>
              <a:rPr sz="2000" b="1" dirty="0">
                <a:latin typeface="Verdana"/>
                <a:cs typeface="Verdana"/>
              </a:rPr>
              <a:t>atlan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2190" y="3749294"/>
            <a:ext cx="76454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(</a:t>
            </a:r>
            <a:r>
              <a:rPr sz="2000" dirty="0">
                <a:latin typeface="Symbol"/>
                <a:cs typeface="Symbol"/>
              </a:rPr>
              <a:t></a:t>
            </a:r>
            <a:r>
              <a:rPr sz="2000" spc="-15" dirty="0">
                <a:latin typeface="Symbol"/>
                <a:cs typeface="Symbol"/>
              </a:rPr>
              <a:t></a:t>
            </a:r>
            <a:r>
              <a:rPr sz="2000" spc="-10" dirty="0">
                <a:latin typeface="Symbol"/>
                <a:cs typeface="Symbol"/>
              </a:rPr>
              <a:t></a:t>
            </a:r>
            <a:r>
              <a:rPr sz="2000" dirty="0">
                <a:latin typeface="Verdana"/>
                <a:cs typeface="Verdana"/>
              </a:rPr>
              <a:t>&lt;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0790" y="3749294"/>
            <a:ext cx="393954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7385" algn="l"/>
                <a:tab pos="1188720" algn="l"/>
                <a:tab pos="1732914" algn="l"/>
                <a:tab pos="2923540" algn="l"/>
              </a:tabLst>
            </a:pPr>
            <a:r>
              <a:rPr sz="2000" spc="-5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):	</a:t>
            </a:r>
            <a:r>
              <a:rPr sz="2000" spc="-5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r	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s	b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vét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l	</a:t>
            </a:r>
            <a:r>
              <a:rPr sz="2000" b="1" spc="-10" dirty="0">
                <a:latin typeface="Verdana"/>
                <a:cs typeface="Verdana"/>
              </a:rPr>
              <a:t>a</a:t>
            </a:r>
            <a:r>
              <a:rPr sz="2000" b="1" dirty="0">
                <a:latin typeface="Verdana"/>
                <a:cs typeface="Verdana"/>
              </a:rPr>
              <a:t>z</a:t>
            </a:r>
            <a:r>
              <a:rPr sz="2000" b="1" spc="5" dirty="0">
                <a:latin typeface="Verdana"/>
                <a:cs typeface="Verdana"/>
              </a:rPr>
              <a:t>o</a:t>
            </a:r>
            <a:r>
              <a:rPr sz="2000" b="1" spc="-15" dirty="0">
                <a:latin typeface="Verdana"/>
                <a:cs typeface="Verdana"/>
              </a:rPr>
              <a:t>n</a:t>
            </a:r>
            <a:r>
              <a:rPr sz="2000" b="1" dirty="0">
                <a:latin typeface="Verdana"/>
                <a:cs typeface="Verdana"/>
              </a:rPr>
              <a:t>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53972" y="3994657"/>
            <a:ext cx="220662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nyban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vá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toz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k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5668" y="4358894"/>
            <a:ext cx="3347085" cy="805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6350" indent="-469265">
              <a:lnSpc>
                <a:spcPct val="8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  <a:tab pos="979805" algn="l"/>
                <a:tab pos="1450975" algn="l"/>
                <a:tab pos="1792605" algn="l"/>
              </a:tabLst>
            </a:pPr>
            <a:r>
              <a:rPr sz="2000" dirty="0">
                <a:latin typeface="Verdana"/>
                <a:cs typeface="Verdana"/>
              </a:rPr>
              <a:t>ha	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z	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ga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 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dirty="0">
                <a:latin typeface="Symbol"/>
                <a:cs typeface="Symbol"/>
              </a:rPr>
              <a:t>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Verdana"/>
                <a:cs typeface="Verdana"/>
              </a:rPr>
              <a:t>&gt;</a:t>
            </a:r>
            <a:r>
              <a:rPr sz="2000" spc="-5" dirty="0">
                <a:latin typeface="Verdana"/>
                <a:cs typeface="Verdana"/>
              </a:rPr>
              <a:t>0</a:t>
            </a:r>
            <a:r>
              <a:rPr sz="2000" dirty="0">
                <a:latin typeface="Verdana"/>
                <a:cs typeface="Verdana"/>
              </a:rPr>
              <a:t>)</a:t>
            </a:r>
          </a:p>
          <a:p>
            <a:pPr marL="481965" indent="-469265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lang="hu-HU" sz="2000" b="1" dirty="0" smtClean="0">
                <a:latin typeface="Verdana"/>
                <a:cs typeface="Verdana"/>
              </a:rPr>
              <a:t>Pontrugalmasság:</a:t>
            </a:r>
            <a:endParaRPr sz="2000" b="1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52646" y="4297933"/>
            <a:ext cx="4337685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39850" algn="l"/>
                <a:tab pos="1776095" algn="l"/>
                <a:tab pos="3205480" algn="l"/>
              </a:tabLst>
            </a:pPr>
            <a:r>
              <a:rPr sz="2000" b="1" dirty="0">
                <a:latin typeface="Verdana"/>
                <a:cs typeface="Verdana"/>
              </a:rPr>
              <a:t>pozit</a:t>
            </a:r>
            <a:r>
              <a:rPr sz="2000" b="1" spc="-10" dirty="0">
                <a:latin typeface="Verdana"/>
                <a:cs typeface="Verdana"/>
              </a:rPr>
              <a:t>í</a:t>
            </a:r>
            <a:r>
              <a:rPr sz="2000" b="1" dirty="0">
                <a:latin typeface="Verdana"/>
                <a:cs typeface="Verdana"/>
              </a:rPr>
              <a:t>v	</a:t>
            </a:r>
            <a:r>
              <a:rPr sz="2000" b="1" dirty="0">
                <a:latin typeface="Symbol"/>
                <a:cs typeface="Symbol"/>
              </a:rPr>
              <a:t>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Verdana"/>
                <a:cs typeface="Verdana"/>
              </a:rPr>
              <a:t>P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AD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X	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h</a:t>
            </a:r>
            <a:r>
              <a:rPr sz="2000" spc="-1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tá</a:t>
            </a:r>
            <a:r>
              <a:rPr sz="2000" spc="-1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84845" y="2158364"/>
            <a:ext cx="5603240" cy="0"/>
          </a:xfrm>
          <a:custGeom>
            <a:avLst/>
            <a:gdLst/>
            <a:ahLst/>
            <a:cxnLst/>
            <a:rect l="l" t="t" r="r" b="b"/>
            <a:pathLst>
              <a:path w="5603240">
                <a:moveTo>
                  <a:pt x="0" y="0"/>
                </a:moveTo>
                <a:lnTo>
                  <a:pt x="5603181" y="0"/>
                </a:lnTo>
              </a:path>
            </a:pathLst>
          </a:custGeom>
          <a:ln w="122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53002" y="2367234"/>
            <a:ext cx="435038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2210">
              <a:lnSpc>
                <a:spcPct val="100000"/>
              </a:lnSpc>
            </a:pPr>
            <a:r>
              <a:rPr sz="1350" i="1" spc="95" dirty="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000" b="1" dirty="0">
                <a:latin typeface="Verdana"/>
                <a:cs typeface="Verdana"/>
              </a:rPr>
              <a:t>neg</a:t>
            </a:r>
            <a:r>
              <a:rPr sz="2000" b="1" spc="10" dirty="0">
                <a:latin typeface="Verdana"/>
                <a:cs typeface="Verdana"/>
              </a:rPr>
              <a:t>a</a:t>
            </a:r>
            <a:r>
              <a:rPr sz="2000" b="1" dirty="0">
                <a:latin typeface="Verdana"/>
                <a:cs typeface="Verdana"/>
              </a:rPr>
              <a:t>tív</a:t>
            </a:r>
            <a:r>
              <a:rPr sz="2000" b="1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(negat</a:t>
            </a:r>
            <a:r>
              <a:rPr sz="2000" spc="-15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v</a:t>
            </a:r>
            <a:r>
              <a:rPr sz="2000" spc="-10" dirty="0">
                <a:latin typeface="Verdana"/>
                <a:cs typeface="Verdana"/>
              </a:rPr>
              <a:t> le</a:t>
            </a:r>
            <a:r>
              <a:rPr sz="2000" dirty="0">
                <a:latin typeface="Verdana"/>
                <a:cs typeface="Verdana"/>
              </a:rPr>
              <a:t>jt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sű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ke</a:t>
            </a:r>
            <a:r>
              <a:rPr sz="2000" spc="-10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ti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9042" y="1575355"/>
            <a:ext cx="5617845" cy="56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170" dirty="0">
                <a:latin typeface="Times New Roman"/>
                <a:cs typeface="Times New Roman"/>
              </a:rPr>
              <a:t>a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160" dirty="0">
                <a:latin typeface="Times New Roman"/>
                <a:cs typeface="Times New Roman"/>
              </a:rPr>
              <a:t>k</a:t>
            </a:r>
            <a:r>
              <a:rPr sz="2300" spc="70" dirty="0">
                <a:latin typeface="Times New Roman"/>
                <a:cs typeface="Times New Roman"/>
              </a:rPr>
              <a:t>e</a:t>
            </a:r>
            <a:r>
              <a:rPr sz="2300" spc="110" dirty="0">
                <a:latin typeface="Times New Roman"/>
                <a:cs typeface="Times New Roman"/>
              </a:rPr>
              <a:t>r</a:t>
            </a:r>
            <a:r>
              <a:rPr sz="2300" spc="70" dirty="0">
                <a:latin typeface="Times New Roman"/>
                <a:cs typeface="Times New Roman"/>
              </a:rPr>
              <a:t>e</a:t>
            </a:r>
            <a:r>
              <a:rPr sz="2300" spc="195" dirty="0">
                <a:latin typeface="Times New Roman"/>
                <a:cs typeface="Times New Roman"/>
              </a:rPr>
              <a:t>s</a:t>
            </a:r>
            <a:r>
              <a:rPr sz="2300" spc="70" dirty="0">
                <a:latin typeface="Times New Roman"/>
                <a:cs typeface="Times New Roman"/>
              </a:rPr>
              <a:t>e</a:t>
            </a:r>
            <a:r>
              <a:rPr sz="2300" spc="229" dirty="0">
                <a:latin typeface="Times New Roman"/>
                <a:cs typeface="Times New Roman"/>
              </a:rPr>
              <a:t>t</a:t>
            </a:r>
            <a:r>
              <a:rPr sz="2300" spc="105" dirty="0">
                <a:latin typeface="Times New Roman"/>
                <a:cs typeface="Times New Roman"/>
              </a:rPr>
              <a:t>t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175" dirty="0">
                <a:latin typeface="Times New Roman"/>
                <a:cs typeface="Times New Roman"/>
              </a:rPr>
              <a:t>m</a:t>
            </a:r>
            <a:r>
              <a:rPr sz="2300" spc="70" dirty="0">
                <a:latin typeface="Times New Roman"/>
                <a:cs typeface="Times New Roman"/>
              </a:rPr>
              <a:t>e</a:t>
            </a:r>
            <a:r>
              <a:rPr sz="2300" spc="160" dirty="0">
                <a:latin typeface="Times New Roman"/>
                <a:cs typeface="Times New Roman"/>
              </a:rPr>
              <a:t>n</a:t>
            </a:r>
            <a:r>
              <a:rPr sz="2300" spc="375" dirty="0">
                <a:latin typeface="Times New Roman"/>
                <a:cs typeface="Times New Roman"/>
              </a:rPr>
              <a:t>y</a:t>
            </a:r>
            <a:r>
              <a:rPr sz="2300" spc="15" dirty="0">
                <a:latin typeface="Times New Roman"/>
                <a:cs typeface="Times New Roman"/>
              </a:rPr>
              <a:t>i</a:t>
            </a:r>
            <a:r>
              <a:rPr sz="2300" spc="195" dirty="0">
                <a:latin typeface="Times New Roman"/>
                <a:cs typeface="Times New Roman"/>
              </a:rPr>
              <a:t>s</a:t>
            </a:r>
            <a:r>
              <a:rPr sz="2300" spc="70" dirty="0">
                <a:latin typeface="Times New Roman"/>
                <a:cs typeface="Times New Roman"/>
              </a:rPr>
              <a:t>é</a:t>
            </a:r>
            <a:r>
              <a:rPr sz="2300" spc="195" dirty="0">
                <a:latin typeface="Times New Roman"/>
                <a:cs typeface="Times New Roman"/>
              </a:rPr>
              <a:t>g</a:t>
            </a:r>
            <a:r>
              <a:rPr sz="2300" spc="-200" dirty="0">
                <a:latin typeface="Times New Roman"/>
                <a:cs typeface="Times New Roman"/>
              </a:rPr>
              <a:t> </a:t>
            </a:r>
            <a:r>
              <a:rPr sz="3700" spc="-625" dirty="0">
                <a:latin typeface="Symbol"/>
                <a:cs typeface="Symbol"/>
              </a:rPr>
              <a:t></a:t>
            </a:r>
            <a:r>
              <a:rPr sz="2300" i="1" spc="450" dirty="0">
                <a:latin typeface="Times New Roman"/>
                <a:cs typeface="Times New Roman"/>
              </a:rPr>
              <a:t>Q</a:t>
            </a:r>
            <a:r>
              <a:rPr sz="2025" i="1" spc="232" baseline="43209" dirty="0">
                <a:latin typeface="Times New Roman"/>
                <a:cs typeface="Times New Roman"/>
              </a:rPr>
              <a:t>D</a:t>
            </a:r>
            <a:r>
              <a:rPr sz="2025" i="1" spc="-157" baseline="43209" dirty="0">
                <a:latin typeface="Times New Roman"/>
                <a:cs typeface="Times New Roman"/>
              </a:rPr>
              <a:t> </a:t>
            </a:r>
            <a:r>
              <a:rPr sz="2025" i="1" spc="142" baseline="-4115" dirty="0">
                <a:latin typeface="Times New Roman"/>
                <a:cs typeface="Times New Roman"/>
              </a:rPr>
              <a:t>x</a:t>
            </a:r>
            <a:r>
              <a:rPr sz="2025" i="1" spc="89" baseline="-4115" dirty="0">
                <a:latin typeface="Times New Roman"/>
                <a:cs typeface="Times New Roman"/>
              </a:rPr>
              <a:t> </a:t>
            </a:r>
            <a:r>
              <a:rPr sz="3700" spc="-215" dirty="0">
                <a:latin typeface="Symbol"/>
                <a:cs typeface="Symbol"/>
              </a:rPr>
              <a:t></a:t>
            </a:r>
            <a:r>
              <a:rPr sz="2300" spc="325" dirty="0">
                <a:latin typeface="Times New Roman"/>
                <a:cs typeface="Times New Roman"/>
              </a:rPr>
              <a:t>%</a:t>
            </a:r>
            <a:r>
              <a:rPr sz="2300" spc="-235" dirty="0">
                <a:latin typeface="Times New Roman"/>
                <a:cs typeface="Times New Roman"/>
              </a:rPr>
              <a:t> </a:t>
            </a:r>
            <a:r>
              <a:rPr sz="2300" spc="130" dirty="0">
                <a:latin typeface="Times New Roman"/>
                <a:cs typeface="Times New Roman"/>
              </a:rPr>
              <a:t>-</a:t>
            </a:r>
            <a:r>
              <a:rPr sz="2300" spc="-240" dirty="0">
                <a:latin typeface="Times New Roman"/>
                <a:cs typeface="Times New Roman"/>
              </a:rPr>
              <a:t> </a:t>
            </a:r>
            <a:r>
              <a:rPr sz="2300" spc="160" dirty="0">
                <a:latin typeface="Times New Roman"/>
                <a:cs typeface="Times New Roman"/>
              </a:rPr>
              <a:t>o</a:t>
            </a:r>
            <a:r>
              <a:rPr sz="2300" spc="150" dirty="0">
                <a:latin typeface="Times New Roman"/>
                <a:cs typeface="Times New Roman"/>
              </a:rPr>
              <a:t>s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160" dirty="0">
                <a:latin typeface="Times New Roman"/>
                <a:cs typeface="Times New Roman"/>
              </a:rPr>
              <a:t>v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5" dirty="0">
                <a:latin typeface="Times New Roman"/>
                <a:cs typeface="Times New Roman"/>
              </a:rPr>
              <a:t>l</a:t>
            </a:r>
            <a:r>
              <a:rPr sz="2300" spc="229" dirty="0">
                <a:latin typeface="Times New Roman"/>
                <a:cs typeface="Times New Roman"/>
              </a:rPr>
              <a:t>t</a:t>
            </a:r>
            <a:r>
              <a:rPr sz="2300" spc="160" dirty="0">
                <a:latin typeface="Times New Roman"/>
                <a:cs typeface="Times New Roman"/>
              </a:rPr>
              <a:t>o</a:t>
            </a:r>
            <a:r>
              <a:rPr sz="2300" spc="280" dirty="0">
                <a:latin typeface="Times New Roman"/>
                <a:cs typeface="Times New Roman"/>
              </a:rPr>
              <a:t>z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95" dirty="0">
                <a:latin typeface="Times New Roman"/>
                <a:cs typeface="Times New Roman"/>
              </a:rPr>
              <a:t>s</a:t>
            </a:r>
            <a:r>
              <a:rPr sz="2300" spc="170" dirty="0">
                <a:latin typeface="Times New Roman"/>
                <a:cs typeface="Times New Roman"/>
              </a:rPr>
              <a:t>a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50431" y="2076910"/>
            <a:ext cx="489521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14295" algn="l"/>
              </a:tabLst>
            </a:pPr>
            <a:r>
              <a:rPr sz="2300" spc="170" dirty="0">
                <a:latin typeface="Times New Roman"/>
                <a:cs typeface="Times New Roman"/>
              </a:rPr>
              <a:t>a</a:t>
            </a:r>
            <a:r>
              <a:rPr sz="2300" spc="280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Times New Roman"/>
                <a:cs typeface="Times New Roman"/>
              </a:rPr>
              <a:t>j</a:t>
            </a:r>
            <a:r>
              <a:rPr sz="2300" spc="160" dirty="0">
                <a:latin typeface="Times New Roman"/>
                <a:cs typeface="Times New Roman"/>
              </a:rPr>
              <a:t>ó</a:t>
            </a:r>
            <a:r>
              <a:rPr sz="2300" spc="195" dirty="0">
                <a:latin typeface="Times New Roman"/>
                <a:cs typeface="Times New Roman"/>
              </a:rPr>
              <a:t>s</a:t>
            </a:r>
            <a:r>
              <a:rPr sz="2300" spc="280" dirty="0">
                <a:latin typeface="Times New Roman"/>
                <a:cs typeface="Times New Roman"/>
              </a:rPr>
              <a:t>z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95" dirty="0">
                <a:latin typeface="Times New Roman"/>
                <a:cs typeface="Times New Roman"/>
              </a:rPr>
              <a:t>g</a:t>
            </a:r>
            <a:r>
              <a:rPr sz="2300" spc="-165" dirty="0">
                <a:latin typeface="Times New Roman"/>
                <a:cs typeface="Times New Roman"/>
              </a:rPr>
              <a:t> 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10" dirty="0">
                <a:latin typeface="Times New Roman"/>
                <a:cs typeface="Times New Roman"/>
              </a:rPr>
              <a:t>r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60" dirty="0">
                <a:latin typeface="Times New Roman"/>
                <a:cs typeface="Times New Roman"/>
              </a:rPr>
              <a:t>n</a:t>
            </a:r>
            <a:r>
              <a:rPr sz="2300" spc="70" dirty="0">
                <a:latin typeface="Times New Roman"/>
                <a:cs typeface="Times New Roman"/>
              </a:rPr>
              <a:t>a</a:t>
            </a:r>
            <a:r>
              <a:rPr sz="2300" spc="195" dirty="0">
                <a:latin typeface="Times New Roman"/>
                <a:cs typeface="Times New Roman"/>
              </a:rPr>
              <a:t>k</a:t>
            </a:r>
            <a:r>
              <a:rPr sz="2300" spc="105" dirty="0">
                <a:latin typeface="Times New Roman"/>
                <a:cs typeface="Times New Roman"/>
              </a:rPr>
              <a:t> </a:t>
            </a:r>
            <a:r>
              <a:rPr sz="3050" spc="125" dirty="0">
                <a:latin typeface="Symbol"/>
                <a:cs typeface="Symbol"/>
              </a:rPr>
              <a:t></a:t>
            </a:r>
            <a:r>
              <a:rPr sz="2300" i="1" spc="195" dirty="0">
                <a:latin typeface="Times New Roman"/>
                <a:cs typeface="Times New Roman"/>
              </a:rPr>
              <a:t>p</a:t>
            </a:r>
            <a:r>
              <a:rPr sz="2300" i="1" dirty="0">
                <a:latin typeface="Times New Roman"/>
                <a:cs typeface="Times New Roman"/>
              </a:rPr>
              <a:t>	</a:t>
            </a:r>
            <a:r>
              <a:rPr sz="3050" spc="105" dirty="0">
                <a:latin typeface="Symbol"/>
                <a:cs typeface="Symbol"/>
              </a:rPr>
              <a:t></a:t>
            </a:r>
            <a:r>
              <a:rPr sz="2300" spc="325" dirty="0">
                <a:latin typeface="Times New Roman"/>
                <a:cs typeface="Times New Roman"/>
              </a:rPr>
              <a:t>%</a:t>
            </a:r>
            <a:r>
              <a:rPr sz="2300" spc="-229" dirty="0">
                <a:latin typeface="Times New Roman"/>
                <a:cs typeface="Times New Roman"/>
              </a:rPr>
              <a:t> </a:t>
            </a:r>
            <a:r>
              <a:rPr sz="2300" spc="130" dirty="0">
                <a:latin typeface="Times New Roman"/>
                <a:cs typeface="Times New Roman"/>
              </a:rPr>
              <a:t>-</a:t>
            </a:r>
            <a:r>
              <a:rPr sz="2300" spc="-240" dirty="0">
                <a:latin typeface="Times New Roman"/>
                <a:cs typeface="Times New Roman"/>
              </a:rPr>
              <a:t> </a:t>
            </a:r>
            <a:r>
              <a:rPr sz="2300" spc="160" dirty="0">
                <a:latin typeface="Times New Roman"/>
                <a:cs typeface="Times New Roman"/>
              </a:rPr>
              <a:t>o</a:t>
            </a:r>
            <a:r>
              <a:rPr sz="2300" spc="150" dirty="0">
                <a:latin typeface="Times New Roman"/>
                <a:cs typeface="Times New Roman"/>
              </a:rPr>
              <a:t>s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160" dirty="0">
                <a:latin typeface="Times New Roman"/>
                <a:cs typeface="Times New Roman"/>
              </a:rPr>
              <a:t>v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5" dirty="0">
                <a:latin typeface="Times New Roman"/>
                <a:cs typeface="Times New Roman"/>
              </a:rPr>
              <a:t>l</a:t>
            </a:r>
            <a:r>
              <a:rPr sz="2300" spc="229" dirty="0">
                <a:latin typeface="Times New Roman"/>
                <a:cs typeface="Times New Roman"/>
              </a:rPr>
              <a:t>t</a:t>
            </a:r>
            <a:r>
              <a:rPr sz="2300" spc="160" dirty="0">
                <a:latin typeface="Times New Roman"/>
                <a:cs typeface="Times New Roman"/>
              </a:rPr>
              <a:t>o</a:t>
            </a:r>
            <a:r>
              <a:rPr sz="2300" spc="280" dirty="0">
                <a:latin typeface="Times New Roman"/>
                <a:cs typeface="Times New Roman"/>
              </a:rPr>
              <a:t>z</a:t>
            </a:r>
            <a:r>
              <a:rPr sz="2300" spc="70" dirty="0">
                <a:latin typeface="Times New Roman"/>
                <a:cs typeface="Times New Roman"/>
              </a:rPr>
              <a:t>á</a:t>
            </a:r>
            <a:r>
              <a:rPr sz="2300" spc="195" dirty="0">
                <a:latin typeface="Times New Roman"/>
                <a:cs typeface="Times New Roman"/>
              </a:rPr>
              <a:t>s</a:t>
            </a:r>
            <a:r>
              <a:rPr sz="2300" spc="170" dirty="0">
                <a:latin typeface="Times New Roman"/>
                <a:cs typeface="Times New Roman"/>
              </a:rPr>
              <a:t>a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8102" y="1989118"/>
            <a:ext cx="567055" cy="39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45"/>
              </a:lnSpc>
            </a:pPr>
            <a:r>
              <a:rPr sz="3750" i="1" spc="112" baseline="13333" dirty="0">
                <a:latin typeface="Symbol"/>
                <a:cs typeface="Symbol"/>
              </a:rPr>
              <a:t></a:t>
            </a:r>
            <a:r>
              <a:rPr sz="3750" i="1" spc="-487" baseline="13333" dirty="0">
                <a:latin typeface="Times New Roman"/>
                <a:cs typeface="Times New Roman"/>
              </a:rPr>
              <a:t> </a:t>
            </a:r>
            <a:r>
              <a:rPr sz="1350" i="1" spc="175" dirty="0">
                <a:latin typeface="Times New Roman"/>
                <a:cs typeface="Times New Roman"/>
              </a:rPr>
              <a:t>x</a:t>
            </a:r>
            <a:r>
              <a:rPr sz="1350" spc="50" dirty="0">
                <a:latin typeface="Times New Roman"/>
                <a:cs typeface="Times New Roman"/>
              </a:rPr>
              <a:t>,</a:t>
            </a:r>
            <a:r>
              <a:rPr sz="1350" spc="-100" dirty="0">
                <a:latin typeface="Times New Roman"/>
                <a:cs typeface="Times New Roman"/>
              </a:rPr>
              <a:t> </a:t>
            </a:r>
            <a:r>
              <a:rPr sz="1350" i="1" spc="105" dirty="0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  <a:p>
            <a:pPr marR="6350" algn="r">
              <a:lnSpc>
                <a:spcPts val="585"/>
              </a:lnSpc>
            </a:pPr>
            <a:r>
              <a:rPr sz="950" i="1" spc="75" dirty="0"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05507" y="1940104"/>
            <a:ext cx="21399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210" dirty="0">
                <a:latin typeface="Symbol"/>
                <a:cs typeface="Symbol"/>
              </a:rPr>
              <a:t>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57485" y="5230648"/>
            <a:ext cx="527685" cy="42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10"/>
              </a:lnSpc>
            </a:pPr>
            <a:r>
              <a:rPr sz="4350" i="1" spc="-44" baseline="13409" dirty="0">
                <a:latin typeface="Symbol"/>
                <a:cs typeface="Symbol"/>
              </a:rPr>
              <a:t></a:t>
            </a:r>
            <a:r>
              <a:rPr sz="4350" i="1" spc="-494" baseline="13409" dirty="0">
                <a:latin typeface="Times New Roman"/>
                <a:cs typeface="Times New Roman"/>
              </a:rPr>
              <a:t> </a:t>
            </a:r>
            <a:r>
              <a:rPr sz="1550" i="1" spc="30" dirty="0">
                <a:latin typeface="Times New Roman"/>
                <a:cs typeface="Times New Roman"/>
              </a:rPr>
              <a:t>x</a:t>
            </a:r>
            <a:r>
              <a:rPr sz="1550" i="1" spc="-24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,</a:t>
            </a:r>
            <a:r>
              <a:rPr sz="1550" spc="-185" dirty="0">
                <a:latin typeface="Times New Roman"/>
                <a:cs typeface="Times New Roman"/>
              </a:rPr>
              <a:t> </a:t>
            </a:r>
            <a:r>
              <a:rPr sz="1550" i="1" spc="35" dirty="0">
                <a:latin typeface="Times New Roman"/>
                <a:cs typeface="Times New Roman"/>
              </a:rPr>
              <a:t>p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88817" y="5463212"/>
            <a:ext cx="117475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30" dirty="0">
                <a:latin typeface="Times New Roman"/>
                <a:cs typeface="Times New Roman"/>
              </a:rPr>
              <a:t>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09078" y="5161025"/>
            <a:ext cx="224790" cy="42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45" dirty="0">
                <a:latin typeface="Symbol"/>
                <a:cs typeface="Symbol"/>
              </a:rPr>
              <a:t>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35101" y="5412187"/>
            <a:ext cx="1117600" cy="34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1215" algn="l"/>
              </a:tabLst>
            </a:pPr>
            <a:r>
              <a:rPr sz="2200" i="1" spc="275" dirty="0">
                <a:latin typeface="Symbol"/>
                <a:cs typeface="Symbol"/>
              </a:rPr>
              <a:t></a:t>
            </a:r>
            <a:r>
              <a:rPr sz="2000" i="1" spc="405" dirty="0">
                <a:latin typeface="Times New Roman"/>
                <a:cs typeface="Times New Roman"/>
              </a:rPr>
              <a:t>p</a:t>
            </a:r>
            <a:r>
              <a:rPr sz="1150" i="1" spc="220" dirty="0">
                <a:latin typeface="Times New Roman"/>
                <a:cs typeface="Times New Roman"/>
              </a:rPr>
              <a:t>x</a:t>
            </a:r>
            <a:r>
              <a:rPr sz="1150" i="1" dirty="0">
                <a:latin typeface="Times New Roman"/>
                <a:cs typeface="Times New Roman"/>
              </a:rPr>
              <a:t>	</a:t>
            </a:r>
            <a:r>
              <a:rPr sz="2000" i="1" spc="405" dirty="0">
                <a:latin typeface="Times New Roman"/>
                <a:cs typeface="Times New Roman"/>
              </a:rPr>
              <a:t>p</a:t>
            </a:r>
            <a:r>
              <a:rPr sz="1150" i="1" spc="220" dirty="0">
                <a:latin typeface="Times New Roman"/>
                <a:cs typeface="Times New Roman"/>
              </a:rPr>
              <a:t>x</a:t>
            </a:r>
            <a:endParaRPr sz="115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95965" y="5048018"/>
            <a:ext cx="116713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i="1" u="sng" spc="275" dirty="0">
                <a:latin typeface="Symbol"/>
                <a:cs typeface="Symbol"/>
              </a:rPr>
              <a:t></a:t>
            </a:r>
            <a:r>
              <a:rPr sz="2000" i="1" u="sng" spc="575" dirty="0">
                <a:latin typeface="Times New Roman"/>
                <a:cs typeface="Times New Roman"/>
              </a:rPr>
              <a:t>Q</a:t>
            </a:r>
            <a:r>
              <a:rPr sz="1150" i="1" u="sng" spc="220" dirty="0">
                <a:latin typeface="Times New Roman"/>
                <a:cs typeface="Times New Roman"/>
              </a:rPr>
              <a:t>x</a:t>
            </a:r>
            <a:r>
              <a:rPr sz="1150" i="1" dirty="0">
                <a:latin typeface="Times New Roman"/>
                <a:cs typeface="Times New Roman"/>
              </a:rPr>
              <a:t> </a:t>
            </a:r>
            <a:r>
              <a:rPr sz="1150" i="1" spc="135" dirty="0">
                <a:latin typeface="Times New Roman"/>
                <a:cs typeface="Times New Roman"/>
              </a:rPr>
              <a:t> </a:t>
            </a:r>
            <a:r>
              <a:rPr sz="3000" spc="345" baseline="-36111" dirty="0">
                <a:latin typeface="Times New Roman"/>
                <a:cs typeface="Times New Roman"/>
              </a:rPr>
              <a:t>:</a:t>
            </a:r>
            <a:r>
              <a:rPr sz="3000" spc="135" baseline="-36111" dirty="0">
                <a:latin typeface="Times New Roman"/>
                <a:cs typeface="Times New Roman"/>
              </a:rPr>
              <a:t> </a:t>
            </a:r>
            <a:r>
              <a:rPr sz="2000" i="1" u="sng" spc="570" dirty="0">
                <a:latin typeface="Times New Roman"/>
                <a:cs typeface="Times New Roman"/>
              </a:rPr>
              <a:t>Q</a:t>
            </a:r>
            <a:r>
              <a:rPr sz="1150" i="1" u="sng" spc="220" dirty="0">
                <a:latin typeface="Times New Roman"/>
                <a:cs typeface="Times New Roman"/>
              </a:rPr>
              <a:t>x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864596"/>
          </a:xfrm>
          <a:prstGeom prst="rect">
            <a:avLst/>
          </a:prstGeom>
        </p:spPr>
        <p:txBody>
          <a:bodyPr vert="horz" wrap="square" lIns="0" tIns="307594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dirty="0"/>
              <a:t>Dön</a:t>
            </a:r>
            <a:r>
              <a:rPr sz="3600" spc="-15" dirty="0"/>
              <a:t>t</a:t>
            </a:r>
            <a:r>
              <a:rPr sz="3600" dirty="0"/>
              <a:t>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797050"/>
            <a:ext cx="7658100" cy="385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2019" indent="-909319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dirty="0" err="1" smtClean="0">
                <a:latin typeface="Verdana"/>
                <a:cs typeface="Verdana"/>
              </a:rPr>
              <a:t>Célok</a:t>
            </a:r>
            <a:r>
              <a:rPr lang="hu-HU" sz="2400" dirty="0" smtClean="0">
                <a:latin typeface="Verdana"/>
                <a:cs typeface="Verdana"/>
              </a:rPr>
              <a:t> (cél </a:t>
            </a:r>
            <a:r>
              <a:rPr lang="hu-HU" sz="2400" dirty="0" err="1" smtClean="0">
                <a:latin typeface="Verdana"/>
                <a:cs typeface="Verdana"/>
              </a:rPr>
              <a:t>fg</a:t>
            </a:r>
            <a:r>
              <a:rPr lang="hu-HU" sz="2400" dirty="0" smtClean="0">
                <a:latin typeface="Verdana"/>
                <a:cs typeface="Verdana"/>
              </a:rPr>
              <a:t>.)</a:t>
            </a:r>
            <a:r>
              <a:rPr sz="2400" dirty="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és ko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látozó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f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ltételek</a:t>
            </a:r>
          </a:p>
          <a:p>
            <a:pPr marL="102870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Verdana"/>
                <a:cs typeface="Verdana"/>
              </a:rPr>
              <a:t>op</a:t>
            </a:r>
            <a:r>
              <a:rPr sz="2400" b="1" spc="-10" dirty="0">
                <a:latin typeface="Verdana"/>
                <a:cs typeface="Verdana"/>
              </a:rPr>
              <a:t>t</a:t>
            </a:r>
            <a:r>
              <a:rPr sz="2400" b="1" dirty="0">
                <a:latin typeface="Verdana"/>
                <a:cs typeface="Verdana"/>
              </a:rPr>
              <a:t>imál</a:t>
            </a:r>
            <a:r>
              <a:rPr sz="2400" b="1" spc="-1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s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választás </a:t>
            </a:r>
            <a:r>
              <a:rPr sz="2400" dirty="0">
                <a:latin typeface="Verdana"/>
                <a:cs typeface="Verdana"/>
              </a:rPr>
              <a:t>(f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ltételes</a:t>
            </a:r>
          </a:p>
          <a:p>
            <a:pPr marL="131699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széls</a:t>
            </a:r>
            <a:r>
              <a:rPr sz="2400" spc="-10" dirty="0">
                <a:latin typeface="Verdana"/>
                <a:cs typeface="Verdana"/>
              </a:rPr>
              <a:t>ő</a:t>
            </a:r>
            <a:r>
              <a:rPr sz="2400" dirty="0">
                <a:latin typeface="Verdana"/>
                <a:cs typeface="Verdana"/>
              </a:rPr>
              <a:t>é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ték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zámítás)</a:t>
            </a:r>
          </a:p>
          <a:p>
            <a:pPr marL="922019" marR="6350" indent="-909319">
              <a:lnSpc>
                <a:spcPct val="120000"/>
              </a:lnSpc>
              <a:buClr>
                <a:srgbClr val="CC0000"/>
              </a:buClr>
              <a:buFont typeface="Wingdings"/>
              <a:buChar char=""/>
              <a:tabLst>
                <a:tab pos="589280" algn="l"/>
              </a:tabLst>
            </a:pPr>
            <a:r>
              <a:rPr sz="2400" dirty="0">
                <a:latin typeface="Verdana"/>
                <a:cs typeface="Verdana"/>
              </a:rPr>
              <a:t>Az egy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alternatívák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mérlegelése, érték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lése előny</a:t>
            </a:r>
            <a:r>
              <a:rPr sz="2400" spc="-10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-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hátrány</a:t>
            </a:r>
            <a:r>
              <a:rPr sz="2400" spc="-10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ö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sze</a:t>
            </a:r>
            <a:r>
              <a:rPr sz="2400" spc="-10" dirty="0">
                <a:latin typeface="Verdana"/>
                <a:cs typeface="Verdana"/>
              </a:rPr>
              <a:t>v</a:t>
            </a:r>
            <a:r>
              <a:rPr sz="2400" dirty="0">
                <a:latin typeface="Verdana"/>
                <a:cs typeface="Verdana"/>
              </a:rPr>
              <a:t>etése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(</a:t>
            </a:r>
            <a:r>
              <a:rPr sz="2400" spc="-15" dirty="0" smtClean="0">
                <a:latin typeface="Verdana"/>
                <a:cs typeface="Verdana"/>
              </a:rPr>
              <a:t>c</a:t>
            </a:r>
            <a:r>
              <a:rPr sz="2400" spc="-25" dirty="0" smtClean="0">
                <a:latin typeface="Verdana"/>
                <a:cs typeface="Verdana"/>
              </a:rPr>
              <a:t>o</a:t>
            </a:r>
            <a:r>
              <a:rPr sz="2400" dirty="0" smtClean="0">
                <a:latin typeface="Verdana"/>
                <a:cs typeface="Verdana"/>
              </a:rPr>
              <a:t>s</a:t>
            </a:r>
            <a:r>
              <a:rPr sz="2400" spc="-5" dirty="0" smtClean="0">
                <a:latin typeface="Verdana"/>
                <a:cs typeface="Verdana"/>
              </a:rPr>
              <a:t>t</a:t>
            </a:r>
            <a:r>
              <a:rPr sz="2400" dirty="0" smtClean="0">
                <a:latin typeface="Verdana"/>
                <a:cs typeface="Verdana"/>
              </a:rPr>
              <a:t>-</a:t>
            </a:r>
            <a:r>
              <a:rPr sz="2400" spc="-20" dirty="0" smtClean="0">
                <a:latin typeface="Verdana"/>
                <a:cs typeface="Verdana"/>
              </a:rPr>
              <a:t>benefi</a:t>
            </a:r>
            <a:r>
              <a:rPr sz="2400" spc="-10" dirty="0" smtClean="0">
                <a:latin typeface="Verdana"/>
                <a:cs typeface="Verdana"/>
              </a:rPr>
              <a:t>t</a:t>
            </a:r>
            <a:r>
              <a:rPr sz="2400" spc="15" dirty="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analízis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ill.vá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ható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hasznok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és v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rható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k</a:t>
            </a:r>
            <a:r>
              <a:rPr sz="2400" spc="-10" dirty="0">
                <a:latin typeface="Verdana"/>
                <a:cs typeface="Verdana"/>
              </a:rPr>
              <a:t>ö</a:t>
            </a:r>
            <a:r>
              <a:rPr sz="2400" dirty="0">
                <a:latin typeface="Verdana"/>
                <a:cs typeface="Verdana"/>
              </a:rPr>
              <a:t>ltségek)</a:t>
            </a:r>
          </a:p>
          <a:p>
            <a:pPr marL="588645" indent="-57594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Wingdings"/>
              <a:buChar char=""/>
              <a:tabLst>
                <a:tab pos="589280" algn="l"/>
              </a:tabLst>
            </a:pPr>
            <a:r>
              <a:rPr sz="2400" dirty="0">
                <a:latin typeface="Verdana"/>
                <a:cs typeface="Verdana"/>
              </a:rPr>
              <a:t>Mi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v</a:t>
            </a:r>
            <a:r>
              <a:rPr sz="2400" spc="-10" dirty="0">
                <a:latin typeface="Verdana"/>
                <a:cs typeface="Verdana"/>
              </a:rPr>
              <a:t>á</a:t>
            </a:r>
            <a:r>
              <a:rPr sz="2400" dirty="0">
                <a:latin typeface="Verdana"/>
                <a:cs typeface="Verdana"/>
              </a:rPr>
              <a:t>ltozik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5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öntéssel?</a:t>
            </a:r>
          </a:p>
          <a:p>
            <a:pPr marL="922019">
              <a:lnSpc>
                <a:spcPct val="100000"/>
              </a:lnSpc>
              <a:spcBef>
                <a:spcPts val="575"/>
              </a:spcBef>
              <a:tabLst>
                <a:tab pos="4074160" algn="l"/>
              </a:tabLst>
            </a:pPr>
            <a:r>
              <a:rPr sz="2400" dirty="0">
                <a:latin typeface="Verdana"/>
                <a:cs typeface="Verdana"/>
              </a:rPr>
              <a:t>margi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ális elemzés	(dif</a:t>
            </a:r>
            <a:r>
              <a:rPr sz="2400" spc="-10" dirty="0">
                <a:latin typeface="Verdana"/>
                <a:cs typeface="Verdana"/>
              </a:rPr>
              <a:t>f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enciálszámítás)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229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/>
              <a:t>ÁR</a:t>
            </a:r>
            <a:r>
              <a:rPr sz="3200" spc="5" dirty="0"/>
              <a:t>R</a:t>
            </a:r>
            <a:r>
              <a:rPr sz="3200" dirty="0"/>
              <a:t>UGALMA</a:t>
            </a:r>
            <a:r>
              <a:rPr sz="3200" spc="-15" dirty="0"/>
              <a:t>S</a:t>
            </a:r>
            <a:r>
              <a:rPr sz="3200" dirty="0"/>
              <a:t>SÁG</a:t>
            </a:r>
            <a:r>
              <a:rPr sz="3200" dirty="0">
                <a:latin typeface="Verdana"/>
                <a:cs typeface="Verdana"/>
              </a:rPr>
              <a:t>-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/>
              <a:t>ívru</a:t>
            </a:r>
            <a:r>
              <a:rPr sz="3200" spc="-15" dirty="0"/>
              <a:t>g</a:t>
            </a:r>
            <a:r>
              <a:rPr sz="3200" dirty="0"/>
              <a:t>alm</a:t>
            </a:r>
            <a:r>
              <a:rPr sz="3200" spc="-20" dirty="0"/>
              <a:t>a</a:t>
            </a:r>
            <a:r>
              <a:rPr sz="3200" dirty="0"/>
              <a:t>ss</a:t>
            </a:r>
            <a:r>
              <a:rPr sz="3200" spc="-15" dirty="0"/>
              <a:t>á</a:t>
            </a:r>
            <a:r>
              <a:rPr sz="3200" dirty="0"/>
              <a:t>g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796541"/>
            <a:ext cx="2778125" cy="676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Font typeface="Wingdings"/>
              <a:buChar char=""/>
              <a:tabLst>
                <a:tab pos="482600" algn="l"/>
              </a:tabLst>
            </a:pPr>
            <a:r>
              <a:rPr sz="2200" spc="-15" dirty="0">
                <a:latin typeface="Verdana"/>
                <a:cs typeface="Verdana"/>
              </a:rPr>
              <a:t>Ártar</a:t>
            </a:r>
            <a:r>
              <a:rPr sz="2200" spc="-20" dirty="0">
                <a:latin typeface="Verdana"/>
                <a:cs typeface="Verdana"/>
              </a:rPr>
              <a:t>t</a:t>
            </a:r>
            <a:r>
              <a:rPr sz="2200" spc="-15" dirty="0">
                <a:latin typeface="Verdana"/>
                <a:cs typeface="Verdana"/>
              </a:rPr>
              <a:t>ományban</a:t>
            </a:r>
            <a:endParaRPr sz="22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200" spc="-20" dirty="0">
                <a:latin typeface="Verdana"/>
                <a:cs typeface="Verdana"/>
              </a:rPr>
              <a:t>mér</a:t>
            </a:r>
            <a:r>
              <a:rPr sz="2200" spc="-15" dirty="0">
                <a:latin typeface="Verdana"/>
                <a:cs typeface="Verdana"/>
              </a:rPr>
              <a:t>ünk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5139" y="2936875"/>
            <a:ext cx="24066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Verdana"/>
                <a:cs typeface="Verdana"/>
              </a:rPr>
              <a:t>D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668" y="3339210"/>
            <a:ext cx="311785" cy="795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Verdana"/>
                <a:cs typeface="Verdana"/>
              </a:rPr>
              <a:t>P</a:t>
            </a:r>
            <a:r>
              <a:rPr sz="2175" baseline="-21072" dirty="0">
                <a:latin typeface="Verdana"/>
                <a:cs typeface="Verdana"/>
              </a:rPr>
              <a:t>1</a:t>
            </a:r>
            <a:endParaRPr sz="2175" baseline="-21072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spc="-25" dirty="0">
                <a:latin typeface="Verdana"/>
                <a:cs typeface="Verdana"/>
              </a:rPr>
              <a:t>P</a:t>
            </a:r>
            <a:r>
              <a:rPr sz="2175" baseline="-21072" dirty="0">
                <a:latin typeface="Verdana"/>
                <a:cs typeface="Verdana"/>
              </a:rPr>
              <a:t>2</a:t>
            </a:r>
            <a:endParaRPr sz="2175" baseline="-21072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9148" y="3339210"/>
            <a:ext cx="216535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Verdana"/>
                <a:cs typeface="Verdana"/>
              </a:rPr>
              <a:t>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3760" y="3741801"/>
            <a:ext cx="217170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Verdana"/>
                <a:cs typeface="Verdana"/>
              </a:rPr>
              <a:t>B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60067" y="5217414"/>
            <a:ext cx="701675" cy="393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5" dirty="0">
                <a:latin typeface="Verdana"/>
                <a:cs typeface="Verdana"/>
              </a:rPr>
              <a:t>Q</a:t>
            </a:r>
            <a:r>
              <a:rPr sz="2175" spc="7" baseline="-21072" dirty="0">
                <a:latin typeface="Verdana"/>
                <a:cs typeface="Verdana"/>
              </a:rPr>
              <a:t>1</a:t>
            </a:r>
            <a:r>
              <a:rPr sz="2200" spc="-25" dirty="0">
                <a:latin typeface="Verdana"/>
                <a:cs typeface="Verdana"/>
              </a:rPr>
              <a:t>Q</a:t>
            </a:r>
            <a:r>
              <a:rPr sz="2175" baseline="-21072" dirty="0">
                <a:latin typeface="Verdana"/>
                <a:cs typeface="Verdana"/>
              </a:rPr>
              <a:t>2</a:t>
            </a:r>
            <a:endParaRPr sz="2175" baseline="-21072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4527" y="1763014"/>
            <a:ext cx="3458845" cy="739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Font typeface="Wingdings"/>
              <a:buChar char=""/>
              <a:tabLst>
                <a:tab pos="482600" algn="l"/>
              </a:tabLst>
            </a:pPr>
            <a:r>
              <a:rPr sz="2200" spc="-15" dirty="0">
                <a:latin typeface="Verdana"/>
                <a:cs typeface="Verdana"/>
              </a:rPr>
              <a:t>Kerese</a:t>
            </a:r>
            <a:r>
              <a:rPr sz="2200" spc="-20" dirty="0">
                <a:latin typeface="Verdana"/>
                <a:cs typeface="Verdana"/>
              </a:rPr>
              <a:t>t</a:t>
            </a:r>
            <a:r>
              <a:rPr sz="2200" spc="-10" dirty="0">
                <a:latin typeface="Verdana"/>
                <a:cs typeface="Verdana"/>
              </a:rPr>
              <a:t>t</a:t>
            </a:r>
            <a:r>
              <a:rPr sz="2200" spc="-5" dirty="0">
                <a:latin typeface="Verdana"/>
                <a:cs typeface="Verdana"/>
              </a:rPr>
              <a:t> </a:t>
            </a:r>
            <a:r>
              <a:rPr sz="2200" spc="-20" dirty="0">
                <a:latin typeface="Verdana"/>
                <a:cs typeface="Verdana"/>
              </a:rPr>
              <a:t>men</a:t>
            </a:r>
            <a:r>
              <a:rPr sz="2200" spc="-10" dirty="0">
                <a:latin typeface="Verdana"/>
                <a:cs typeface="Verdana"/>
              </a:rPr>
              <a:t>nyi</a:t>
            </a:r>
            <a:r>
              <a:rPr sz="2200" spc="-25" dirty="0">
                <a:latin typeface="Verdana"/>
                <a:cs typeface="Verdana"/>
              </a:rPr>
              <a:t>s</a:t>
            </a:r>
            <a:r>
              <a:rPr sz="2200" spc="-15" dirty="0">
                <a:latin typeface="Verdana"/>
                <a:cs typeface="Verdana"/>
              </a:rPr>
              <a:t>ég</a:t>
            </a:r>
            <a:endParaRPr sz="22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85"/>
              </a:spcBef>
            </a:pPr>
            <a:r>
              <a:rPr sz="2200" spc="-20" dirty="0">
                <a:latin typeface="Verdana"/>
                <a:cs typeface="Verdana"/>
              </a:rPr>
              <a:t>(Q</a:t>
            </a:r>
            <a:r>
              <a:rPr sz="2175" spc="-7" baseline="-21072" dirty="0">
                <a:latin typeface="Verdana"/>
                <a:cs typeface="Verdana"/>
              </a:rPr>
              <a:t>x</a:t>
            </a:r>
            <a:r>
              <a:rPr sz="2200" spc="-10" dirty="0">
                <a:latin typeface="Verdana"/>
                <a:cs typeface="Verdana"/>
              </a:rPr>
              <a:t>)</a:t>
            </a:r>
            <a:r>
              <a:rPr sz="2200" spc="-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%</a:t>
            </a:r>
            <a:r>
              <a:rPr sz="2200" spc="-15" dirty="0">
                <a:latin typeface="Verdana"/>
                <a:cs typeface="Verdana"/>
              </a:rPr>
              <a:t>-os</a:t>
            </a:r>
            <a:r>
              <a:rPr sz="2200" spc="5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v</a:t>
            </a:r>
            <a:r>
              <a:rPr sz="2200" spc="-25" dirty="0">
                <a:latin typeface="Verdana"/>
                <a:cs typeface="Verdana"/>
              </a:rPr>
              <a:t>á</a:t>
            </a:r>
            <a:r>
              <a:rPr sz="2200" spc="-10" dirty="0">
                <a:latin typeface="Verdana"/>
                <a:cs typeface="Verdana"/>
              </a:rPr>
              <a:t>l</a:t>
            </a:r>
            <a:r>
              <a:rPr sz="2200" spc="-15" dirty="0">
                <a:latin typeface="Verdana"/>
                <a:cs typeface="Verdana"/>
              </a:rPr>
              <a:t>tozá</a:t>
            </a:r>
            <a:r>
              <a:rPr sz="2200" spc="-30" dirty="0">
                <a:latin typeface="Verdana"/>
                <a:cs typeface="Verdana"/>
              </a:rPr>
              <a:t>s</a:t>
            </a:r>
            <a:r>
              <a:rPr sz="2200" spc="-15" dirty="0">
                <a:latin typeface="Verdana"/>
                <a:cs typeface="Verdana"/>
              </a:rPr>
              <a:t>a</a:t>
            </a:r>
            <a:r>
              <a:rPr sz="2200" spc="-10" dirty="0"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4527" y="3176142"/>
            <a:ext cx="278955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Font typeface="Wingdings"/>
              <a:buChar char=""/>
              <a:tabLst>
                <a:tab pos="482600" algn="l"/>
              </a:tabLst>
            </a:pPr>
            <a:r>
              <a:rPr sz="2200" spc="-15" dirty="0">
                <a:latin typeface="Verdana"/>
                <a:cs typeface="Verdana"/>
              </a:rPr>
              <a:t>Ár (p)</a:t>
            </a:r>
            <a:r>
              <a:rPr sz="2200" spc="10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%</a:t>
            </a:r>
            <a:r>
              <a:rPr sz="2200" spc="-15" dirty="0">
                <a:latin typeface="Verdana"/>
                <a:cs typeface="Verdana"/>
              </a:rPr>
              <a:t>-os</a:t>
            </a:r>
            <a:r>
              <a:rPr sz="2200" spc="5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vált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76337" y="3098800"/>
            <a:ext cx="12700" cy="2326005"/>
          </a:xfrm>
          <a:custGeom>
            <a:avLst/>
            <a:gdLst/>
            <a:ahLst/>
            <a:cxnLst/>
            <a:rect l="l" t="t" r="r" b="b"/>
            <a:pathLst>
              <a:path w="12700" h="2326004">
                <a:moveTo>
                  <a:pt x="12700" y="0"/>
                </a:moveTo>
                <a:lnTo>
                  <a:pt x="0" y="232575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04268" y="2834855"/>
            <a:ext cx="1412240" cy="0"/>
          </a:xfrm>
          <a:custGeom>
            <a:avLst/>
            <a:gdLst/>
            <a:ahLst/>
            <a:cxnLst/>
            <a:rect l="l" t="t" r="r" b="b"/>
            <a:pathLst>
              <a:path w="1412240">
                <a:moveTo>
                  <a:pt x="0" y="0"/>
                </a:moveTo>
                <a:lnTo>
                  <a:pt x="1411879" y="0"/>
                </a:lnTo>
              </a:path>
            </a:pathLst>
          </a:custGeom>
          <a:ln w="109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55421" y="2846958"/>
            <a:ext cx="2066289" cy="369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3575" algn="l"/>
              </a:tabLst>
            </a:pPr>
            <a:r>
              <a:rPr sz="2050" i="1" spc="204" dirty="0">
                <a:latin typeface="Times New Roman"/>
                <a:cs typeface="Times New Roman"/>
              </a:rPr>
              <a:t>Q	</a:t>
            </a:r>
            <a:r>
              <a:rPr sz="2050" spc="65" dirty="0">
                <a:latin typeface="Times New Roman"/>
                <a:cs typeface="Times New Roman"/>
              </a:rPr>
              <a:t>(</a:t>
            </a:r>
            <a:r>
              <a:rPr sz="2050" i="1" spc="-30" dirty="0">
                <a:latin typeface="Times New Roman"/>
                <a:cs typeface="Times New Roman"/>
              </a:rPr>
              <a:t>Q</a:t>
            </a:r>
            <a:r>
              <a:rPr sz="1800" spc="120" baseline="-23148" dirty="0">
                <a:latin typeface="Times New Roman"/>
                <a:cs typeface="Times New Roman"/>
              </a:rPr>
              <a:t>1</a:t>
            </a:r>
            <a:r>
              <a:rPr sz="1800" baseline="-23148" dirty="0">
                <a:latin typeface="Times New Roman"/>
                <a:cs typeface="Times New Roman"/>
              </a:rPr>
              <a:t> </a:t>
            </a:r>
            <a:r>
              <a:rPr sz="1800" spc="-142" baseline="-23148" dirty="0">
                <a:latin typeface="Times New Roman"/>
                <a:cs typeface="Times New Roman"/>
              </a:rPr>
              <a:t> </a:t>
            </a:r>
            <a:r>
              <a:rPr sz="2050" spc="155" dirty="0">
                <a:latin typeface="Symbol"/>
                <a:cs typeface="Symbol"/>
              </a:rPr>
              <a:t></a:t>
            </a:r>
            <a:r>
              <a:rPr sz="2050" spc="-185" dirty="0">
                <a:latin typeface="Times New Roman"/>
                <a:cs typeface="Times New Roman"/>
              </a:rPr>
              <a:t> </a:t>
            </a:r>
            <a:r>
              <a:rPr sz="2050" i="1" spc="125" dirty="0">
                <a:latin typeface="Times New Roman"/>
                <a:cs typeface="Times New Roman"/>
              </a:rPr>
              <a:t>Q</a:t>
            </a:r>
            <a:r>
              <a:rPr sz="1800" spc="120" baseline="-23148" dirty="0">
                <a:latin typeface="Times New Roman"/>
                <a:cs typeface="Times New Roman"/>
              </a:rPr>
              <a:t>2</a:t>
            </a:r>
            <a:r>
              <a:rPr sz="1800" spc="-82" baseline="-23148" dirty="0">
                <a:latin typeface="Times New Roman"/>
                <a:cs typeface="Times New Roman"/>
              </a:rPr>
              <a:t> </a:t>
            </a:r>
            <a:r>
              <a:rPr sz="2050" spc="95" dirty="0">
                <a:latin typeface="Times New Roman"/>
                <a:cs typeface="Times New Roman"/>
              </a:rPr>
              <a:t>)</a:t>
            </a:r>
            <a:r>
              <a:rPr sz="2050" spc="-180" dirty="0">
                <a:latin typeface="Times New Roman"/>
                <a:cs typeface="Times New Roman"/>
              </a:rPr>
              <a:t> </a:t>
            </a:r>
            <a:r>
              <a:rPr sz="2050" spc="75" dirty="0">
                <a:latin typeface="Times New Roman"/>
                <a:cs typeface="Times New Roman"/>
              </a:rPr>
              <a:t>/</a:t>
            </a:r>
            <a:r>
              <a:rPr sz="2050" spc="-125" dirty="0">
                <a:latin typeface="Times New Roman"/>
                <a:cs typeface="Times New Roman"/>
              </a:rPr>
              <a:t> </a:t>
            </a:r>
            <a:r>
              <a:rPr sz="2050" spc="140" dirty="0">
                <a:latin typeface="Times New Roman"/>
                <a:cs typeface="Times New Roman"/>
              </a:rPr>
              <a:t>2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71191" y="2474150"/>
            <a:ext cx="1865630" cy="487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6475" algn="l"/>
              </a:tabLst>
            </a:pPr>
            <a:r>
              <a:rPr sz="2050" u="sng" spc="135" dirty="0">
                <a:latin typeface="Symbol"/>
                <a:cs typeface="Symbol"/>
              </a:rPr>
              <a:t></a:t>
            </a:r>
            <a:r>
              <a:rPr sz="2050" i="1" u="sng" spc="204" dirty="0">
                <a:latin typeface="Times New Roman"/>
                <a:cs typeface="Times New Roman"/>
              </a:rPr>
              <a:t>Q</a:t>
            </a:r>
            <a:r>
              <a:rPr sz="2050" i="1" spc="210" dirty="0">
                <a:latin typeface="Times New Roman"/>
                <a:cs typeface="Times New Roman"/>
              </a:rPr>
              <a:t> </a:t>
            </a:r>
            <a:r>
              <a:rPr sz="3075" spc="232" baseline="-35230" dirty="0">
                <a:latin typeface="Symbol"/>
                <a:cs typeface="Symbol"/>
              </a:rPr>
              <a:t></a:t>
            </a:r>
            <a:r>
              <a:rPr sz="3075" baseline="-35230" dirty="0">
                <a:latin typeface="Times New Roman"/>
                <a:cs typeface="Times New Roman"/>
              </a:rPr>
              <a:t>	</a:t>
            </a:r>
            <a:r>
              <a:rPr sz="2050" i="1" spc="125" dirty="0">
                <a:latin typeface="Times New Roman"/>
                <a:cs typeface="Times New Roman"/>
              </a:rPr>
              <a:t>Q</a:t>
            </a:r>
            <a:r>
              <a:rPr sz="1800" spc="120" baseline="-23148" dirty="0">
                <a:latin typeface="Times New Roman"/>
                <a:cs typeface="Times New Roman"/>
              </a:rPr>
              <a:t>2</a:t>
            </a:r>
            <a:r>
              <a:rPr sz="1800" baseline="-23148" dirty="0">
                <a:latin typeface="Times New Roman"/>
                <a:cs typeface="Times New Roman"/>
              </a:rPr>
              <a:t>  </a:t>
            </a:r>
            <a:r>
              <a:rPr sz="2050" spc="155" dirty="0">
                <a:latin typeface="Symbol"/>
                <a:cs typeface="Symbol"/>
              </a:rPr>
              <a:t></a:t>
            </a:r>
            <a:r>
              <a:rPr sz="2050" spc="-220" dirty="0">
                <a:latin typeface="Times New Roman"/>
                <a:cs typeface="Times New Roman"/>
              </a:rPr>
              <a:t> </a:t>
            </a:r>
            <a:r>
              <a:rPr sz="2050" i="1" spc="-25" dirty="0">
                <a:latin typeface="Times New Roman"/>
                <a:cs typeface="Times New Roman"/>
              </a:rPr>
              <a:t>Q</a:t>
            </a:r>
            <a:r>
              <a:rPr sz="1800" spc="120" baseline="-23148" dirty="0">
                <a:latin typeface="Times New Roman"/>
                <a:cs typeface="Times New Roman"/>
              </a:rPr>
              <a:t>1</a:t>
            </a:r>
            <a:endParaRPr sz="1800" baseline="-23148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07451" y="3869576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743" y="0"/>
                </a:lnTo>
              </a:path>
            </a:pathLst>
          </a:custGeom>
          <a:ln w="106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03013" y="3680356"/>
            <a:ext cx="1671955" cy="52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305">
              <a:lnSpc>
                <a:spcPts val="1995"/>
              </a:lnSpc>
            </a:pPr>
            <a:r>
              <a:rPr sz="2000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1995"/>
              </a:lnSpc>
              <a:tabLst>
                <a:tab pos="492759" algn="l"/>
              </a:tabLst>
            </a:pPr>
            <a:r>
              <a:rPr sz="2000" i="1" dirty="0">
                <a:latin typeface="Times New Roman"/>
                <a:cs typeface="Times New Roman"/>
              </a:rPr>
              <a:t>p	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 </a:t>
            </a:r>
            <a:r>
              <a:rPr sz="2000" i="1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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 </a:t>
            </a:r>
            <a:r>
              <a:rPr sz="2000" i="1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/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16234" y="4055531"/>
            <a:ext cx="570230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</a:tabLst>
            </a:pPr>
            <a:r>
              <a:rPr sz="1150" spc="5" dirty="0">
                <a:latin typeface="Times New Roman"/>
                <a:cs typeface="Times New Roman"/>
              </a:rPr>
              <a:t>1	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0646" y="3689872"/>
            <a:ext cx="1242695" cy="18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2115" algn="l"/>
                <a:tab pos="874394" algn="l"/>
                <a:tab pos="1229360" algn="l"/>
              </a:tabLst>
            </a:pPr>
            <a:r>
              <a:rPr sz="1150" u="sng" dirty="0">
                <a:latin typeface="Times New Roman"/>
                <a:cs typeface="Times New Roman"/>
              </a:rPr>
              <a:t> 	2 	1 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1793" y="3517142"/>
            <a:ext cx="146240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  <a:tab pos="1111250" algn="l"/>
              </a:tabLst>
            </a:pPr>
            <a:r>
              <a:rPr sz="2000" spc="-35" dirty="0">
                <a:latin typeface="Symbol"/>
                <a:cs typeface="Symbol"/>
              </a:rPr>
              <a:t></a:t>
            </a:r>
            <a:r>
              <a:rPr sz="2000" i="1" dirty="0">
                <a:latin typeface="Times New Roman"/>
                <a:cs typeface="Times New Roman"/>
              </a:rPr>
              <a:t>p	p	</a:t>
            </a:r>
            <a:r>
              <a:rPr sz="2000" dirty="0">
                <a:latin typeface="Symbol"/>
                <a:cs typeface="Symbol"/>
              </a:rPr>
              <a:t>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325925" y="4747387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716" y="0"/>
                </a:lnTo>
              </a:path>
            </a:pathLst>
          </a:custGeom>
          <a:ln w="131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449" y="4747387"/>
            <a:ext cx="872490" cy="0"/>
          </a:xfrm>
          <a:custGeom>
            <a:avLst/>
            <a:gdLst/>
            <a:ahLst/>
            <a:cxnLst/>
            <a:rect l="l" t="t" r="r" b="b"/>
            <a:pathLst>
              <a:path w="872490">
                <a:moveTo>
                  <a:pt x="0" y="0"/>
                </a:moveTo>
                <a:lnTo>
                  <a:pt x="872479" y="0"/>
                </a:lnTo>
              </a:path>
            </a:pathLst>
          </a:custGeom>
          <a:ln w="131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05671" y="4747387"/>
            <a:ext cx="871855" cy="0"/>
          </a:xfrm>
          <a:custGeom>
            <a:avLst/>
            <a:gdLst/>
            <a:ahLst/>
            <a:cxnLst/>
            <a:rect l="l" t="t" r="r" b="b"/>
            <a:pathLst>
              <a:path w="871854">
                <a:moveTo>
                  <a:pt x="0" y="0"/>
                </a:moveTo>
                <a:lnTo>
                  <a:pt x="871788" y="0"/>
                </a:lnTo>
              </a:path>
            </a:pathLst>
          </a:custGeom>
          <a:ln w="131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525803" y="4972393"/>
            <a:ext cx="3424554" cy="233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3560" algn="l"/>
                <a:tab pos="1018540" algn="l"/>
                <a:tab pos="1570355" algn="l"/>
                <a:tab pos="2773045" algn="l"/>
                <a:tab pos="3325495" algn="l"/>
              </a:tabLst>
            </a:pPr>
            <a:r>
              <a:rPr sz="1450" spc="-55" dirty="0">
                <a:latin typeface="Times New Roman"/>
                <a:cs typeface="Times New Roman"/>
              </a:rPr>
              <a:t>2	1	1	2	1	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84384" y="4308392"/>
            <a:ext cx="3856354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50" spc="-165" baseline="-35555" dirty="0">
                <a:latin typeface="Symbol"/>
                <a:cs typeface="Symbol"/>
              </a:rPr>
              <a:t></a:t>
            </a:r>
            <a:r>
              <a:rPr sz="3750" spc="-22" baseline="-35555" dirty="0">
                <a:latin typeface="Times New Roman"/>
                <a:cs typeface="Times New Roman"/>
              </a:rPr>
              <a:t> </a:t>
            </a:r>
            <a:r>
              <a:rPr sz="2500" i="1" spc="-229" dirty="0">
                <a:latin typeface="Times New Roman"/>
                <a:cs typeface="Times New Roman"/>
              </a:rPr>
              <a:t>Q</a:t>
            </a:r>
            <a:r>
              <a:rPr sz="2175" spc="-82" baseline="-24904" dirty="0">
                <a:latin typeface="Times New Roman"/>
                <a:cs typeface="Times New Roman"/>
              </a:rPr>
              <a:t>2</a:t>
            </a:r>
            <a:r>
              <a:rPr sz="2175" baseline="-24904" dirty="0">
                <a:latin typeface="Times New Roman"/>
                <a:cs typeface="Times New Roman"/>
              </a:rPr>
              <a:t> </a:t>
            </a:r>
            <a:r>
              <a:rPr sz="2175" spc="-209" baseline="-24904" dirty="0">
                <a:latin typeface="Times New Roman"/>
                <a:cs typeface="Times New Roman"/>
              </a:rPr>
              <a:t> </a:t>
            </a:r>
            <a:r>
              <a:rPr sz="2500" spc="-110" dirty="0">
                <a:latin typeface="Symbol"/>
                <a:cs typeface="Symbol"/>
              </a:rPr>
              <a:t></a:t>
            </a:r>
            <a:r>
              <a:rPr sz="2500" spc="-345" dirty="0">
                <a:latin typeface="Times New Roman"/>
                <a:cs typeface="Times New Roman"/>
              </a:rPr>
              <a:t> </a:t>
            </a:r>
            <a:r>
              <a:rPr sz="2500" i="1" spc="-375" dirty="0">
                <a:latin typeface="Times New Roman"/>
                <a:cs typeface="Times New Roman"/>
              </a:rPr>
              <a:t>Q</a:t>
            </a:r>
            <a:r>
              <a:rPr sz="2175" spc="-82" baseline="-24904" dirty="0">
                <a:latin typeface="Times New Roman"/>
                <a:cs typeface="Times New Roman"/>
              </a:rPr>
              <a:t>1</a:t>
            </a:r>
            <a:r>
              <a:rPr sz="2175" baseline="-24904" dirty="0">
                <a:latin typeface="Times New Roman"/>
                <a:cs typeface="Times New Roman"/>
              </a:rPr>
              <a:t> </a:t>
            </a:r>
            <a:r>
              <a:rPr sz="2175" spc="-232" baseline="-24904" dirty="0">
                <a:latin typeface="Times New Roman"/>
                <a:cs typeface="Times New Roman"/>
              </a:rPr>
              <a:t> </a:t>
            </a:r>
            <a:r>
              <a:rPr sz="3750" spc="-75" baseline="-35555" dirty="0">
                <a:latin typeface="Symbol"/>
                <a:cs typeface="Symbol"/>
              </a:rPr>
              <a:t></a:t>
            </a:r>
            <a:r>
              <a:rPr sz="3750" spc="284" baseline="-35555" dirty="0">
                <a:latin typeface="Times New Roman"/>
                <a:cs typeface="Times New Roman"/>
              </a:rPr>
              <a:t> </a:t>
            </a:r>
            <a:r>
              <a:rPr sz="2500" i="1" spc="-245" dirty="0">
                <a:latin typeface="Times New Roman"/>
                <a:cs typeface="Times New Roman"/>
              </a:rPr>
              <a:t>p</a:t>
            </a:r>
            <a:r>
              <a:rPr sz="2175" spc="-82" baseline="-24904" dirty="0">
                <a:latin typeface="Times New Roman"/>
                <a:cs typeface="Times New Roman"/>
              </a:rPr>
              <a:t>1</a:t>
            </a:r>
            <a:r>
              <a:rPr sz="2175" spc="187" baseline="-24904" dirty="0">
                <a:latin typeface="Times New Roman"/>
                <a:cs typeface="Times New Roman"/>
              </a:rPr>
              <a:t> </a:t>
            </a:r>
            <a:r>
              <a:rPr sz="2500" spc="-110" dirty="0">
                <a:latin typeface="Symbol"/>
                <a:cs typeface="Symbol"/>
              </a:rPr>
              <a:t>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i="1" spc="-105" dirty="0">
                <a:latin typeface="Times New Roman"/>
                <a:cs typeface="Times New Roman"/>
              </a:rPr>
              <a:t>p</a:t>
            </a:r>
            <a:r>
              <a:rPr sz="2175" spc="-82" baseline="-24904" dirty="0">
                <a:latin typeface="Times New Roman"/>
                <a:cs typeface="Times New Roman"/>
              </a:rPr>
              <a:t>2</a:t>
            </a:r>
            <a:r>
              <a:rPr sz="2175" baseline="-24904" dirty="0">
                <a:latin typeface="Times New Roman"/>
                <a:cs typeface="Times New Roman"/>
              </a:rPr>
              <a:t>  </a:t>
            </a:r>
            <a:r>
              <a:rPr sz="2175" spc="-135" baseline="-24904" dirty="0">
                <a:latin typeface="Times New Roman"/>
                <a:cs typeface="Times New Roman"/>
              </a:rPr>
              <a:t> </a:t>
            </a:r>
            <a:r>
              <a:rPr sz="3750" spc="-165" baseline="-35555" dirty="0">
                <a:latin typeface="Symbol"/>
                <a:cs typeface="Symbol"/>
              </a:rPr>
              <a:t></a:t>
            </a:r>
            <a:r>
              <a:rPr sz="3750" spc="82" baseline="-35555" dirty="0">
                <a:latin typeface="Times New Roman"/>
                <a:cs typeface="Times New Roman"/>
              </a:rPr>
              <a:t> </a:t>
            </a:r>
            <a:r>
              <a:rPr sz="2500" u="heavy" spc="-170" dirty="0">
                <a:latin typeface="Symbol"/>
                <a:cs typeface="Symbol"/>
              </a:rPr>
              <a:t></a:t>
            </a:r>
            <a:r>
              <a:rPr sz="2500" i="1" u="heavy" spc="-145" dirty="0">
                <a:latin typeface="Times New Roman"/>
                <a:cs typeface="Times New Roman"/>
              </a:rPr>
              <a:t>Q</a:t>
            </a:r>
            <a:r>
              <a:rPr sz="2500" i="1" spc="-170" dirty="0">
                <a:latin typeface="Times New Roman"/>
                <a:cs typeface="Times New Roman"/>
              </a:rPr>
              <a:t> </a:t>
            </a:r>
            <a:r>
              <a:rPr sz="3750" spc="-75" baseline="-35555" dirty="0">
                <a:latin typeface="Symbol"/>
                <a:cs typeface="Symbol"/>
              </a:rPr>
              <a:t></a:t>
            </a:r>
            <a:r>
              <a:rPr sz="3750" spc="284" baseline="-35555" dirty="0">
                <a:latin typeface="Times New Roman"/>
                <a:cs typeface="Times New Roman"/>
              </a:rPr>
              <a:t> </a:t>
            </a:r>
            <a:r>
              <a:rPr sz="2500" i="1" spc="-250" dirty="0">
                <a:latin typeface="Times New Roman"/>
                <a:cs typeface="Times New Roman"/>
              </a:rPr>
              <a:t>p</a:t>
            </a:r>
            <a:r>
              <a:rPr sz="2175" spc="-82" baseline="-24904" dirty="0">
                <a:latin typeface="Times New Roman"/>
                <a:cs typeface="Times New Roman"/>
              </a:rPr>
              <a:t>1</a:t>
            </a:r>
            <a:r>
              <a:rPr sz="2175" spc="187" baseline="-24904" dirty="0">
                <a:latin typeface="Times New Roman"/>
                <a:cs typeface="Times New Roman"/>
              </a:rPr>
              <a:t> </a:t>
            </a:r>
            <a:r>
              <a:rPr sz="2500" spc="-110" dirty="0">
                <a:latin typeface="Symbol"/>
                <a:cs typeface="Symbol"/>
              </a:rPr>
              <a:t>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i="1" spc="-100" dirty="0">
                <a:latin typeface="Times New Roman"/>
                <a:cs typeface="Times New Roman"/>
              </a:rPr>
              <a:t>p</a:t>
            </a:r>
            <a:r>
              <a:rPr sz="2175" spc="-82" baseline="-24904" dirty="0">
                <a:latin typeface="Times New Roman"/>
                <a:cs typeface="Times New Roman"/>
              </a:rPr>
              <a:t>2</a:t>
            </a:r>
            <a:endParaRPr sz="2175" baseline="-24904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41918" y="4722507"/>
            <a:ext cx="451484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i="1" spc="-70" dirty="0">
                <a:latin typeface="Times New Roman"/>
                <a:cs typeface="Times New Roman"/>
              </a:rPr>
              <a:t>Q</a:t>
            </a:r>
            <a:r>
              <a:rPr sz="1575" i="1" spc="-67" baseline="-18518" dirty="0">
                <a:latin typeface="Times New Roman"/>
                <a:cs typeface="Times New Roman"/>
              </a:rPr>
              <a:t>x</a:t>
            </a:r>
            <a:r>
              <a:rPr sz="1575" i="1" spc="-60" baseline="-18518" dirty="0">
                <a:latin typeface="Times New Roman"/>
                <a:cs typeface="Times New Roman"/>
              </a:rPr>
              <a:t> </a:t>
            </a:r>
            <a:r>
              <a:rPr sz="1450" spc="-30" dirty="0">
                <a:latin typeface="Times New Roman"/>
                <a:cs typeface="Times New Roman"/>
              </a:rPr>
              <a:t>,</a:t>
            </a:r>
            <a:r>
              <a:rPr sz="1450" spc="-155" dirty="0">
                <a:latin typeface="Times New Roman"/>
                <a:cs typeface="Times New Roman"/>
              </a:rPr>
              <a:t> </a:t>
            </a:r>
            <a:r>
              <a:rPr sz="1450" i="1" dirty="0">
                <a:latin typeface="Times New Roman"/>
                <a:cs typeface="Times New Roman"/>
              </a:rPr>
              <a:t>p</a:t>
            </a:r>
            <a:r>
              <a:rPr sz="1575" i="1" spc="-67" baseline="-18518" dirty="0">
                <a:latin typeface="Times New Roman"/>
                <a:cs typeface="Times New Roman"/>
              </a:rPr>
              <a:t>x</a:t>
            </a:r>
            <a:endParaRPr sz="1575" baseline="-18518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78282" y="4759101"/>
            <a:ext cx="349694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982344" algn="l"/>
                <a:tab pos="2200275" algn="l"/>
                <a:tab pos="2737485" algn="l"/>
              </a:tabLst>
            </a:pPr>
            <a:r>
              <a:rPr sz="2500" i="1" spc="-100" dirty="0">
                <a:latin typeface="Times New Roman"/>
                <a:cs typeface="Times New Roman"/>
              </a:rPr>
              <a:t>p	</a:t>
            </a:r>
            <a:r>
              <a:rPr sz="2500" spc="-110" dirty="0">
                <a:latin typeface="Symbol"/>
                <a:cs typeface="Symbol"/>
              </a:rPr>
              <a:t>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i="1" spc="-100" dirty="0">
                <a:latin typeface="Times New Roman"/>
                <a:cs typeface="Times New Roman"/>
              </a:rPr>
              <a:t>p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i="1" spc="-145" dirty="0">
                <a:latin typeface="Times New Roman"/>
                <a:cs typeface="Times New Roman"/>
              </a:rPr>
              <a:t>Q</a:t>
            </a:r>
            <a:r>
              <a:rPr sz="2500" i="1" spc="310" dirty="0">
                <a:latin typeface="Times New Roman"/>
                <a:cs typeface="Times New Roman"/>
              </a:rPr>
              <a:t> </a:t>
            </a:r>
            <a:r>
              <a:rPr sz="2500" spc="-110" dirty="0">
                <a:latin typeface="Symbol"/>
                <a:cs typeface="Symbol"/>
              </a:rPr>
              <a:t></a:t>
            </a:r>
            <a:r>
              <a:rPr sz="2500" spc="-315" dirty="0">
                <a:latin typeface="Times New Roman"/>
                <a:cs typeface="Times New Roman"/>
              </a:rPr>
              <a:t> </a:t>
            </a:r>
            <a:r>
              <a:rPr sz="2500" i="1" spc="-145" dirty="0">
                <a:latin typeface="Times New Roman"/>
                <a:cs typeface="Times New Roman"/>
              </a:rPr>
              <a:t>Q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170" dirty="0">
                <a:latin typeface="Symbol"/>
                <a:cs typeface="Symbol"/>
              </a:rPr>
              <a:t></a:t>
            </a:r>
            <a:r>
              <a:rPr sz="2500" i="1" spc="-100" dirty="0">
                <a:latin typeface="Times New Roman"/>
                <a:cs typeface="Times New Roman"/>
              </a:rPr>
              <a:t>p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i="1" spc="-145" dirty="0">
                <a:latin typeface="Times New Roman"/>
                <a:cs typeface="Times New Roman"/>
              </a:rPr>
              <a:t>Q</a:t>
            </a:r>
            <a:r>
              <a:rPr sz="2500" i="1" spc="305" dirty="0">
                <a:latin typeface="Times New Roman"/>
                <a:cs typeface="Times New Roman"/>
              </a:rPr>
              <a:t> </a:t>
            </a:r>
            <a:r>
              <a:rPr sz="2500" spc="-110" dirty="0">
                <a:latin typeface="Symbol"/>
                <a:cs typeface="Symbol"/>
              </a:rPr>
              <a:t></a:t>
            </a:r>
            <a:r>
              <a:rPr sz="2500" spc="-310" dirty="0">
                <a:latin typeface="Times New Roman"/>
                <a:cs typeface="Times New Roman"/>
              </a:rPr>
              <a:t> </a:t>
            </a:r>
            <a:r>
              <a:rPr sz="2500" i="1" spc="-145" dirty="0">
                <a:latin typeface="Times New Roman"/>
                <a:cs typeface="Times New Roman"/>
              </a:rPr>
              <a:t>Q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92652" y="4496499"/>
            <a:ext cx="154940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i="1" spc="-130" dirty="0">
                <a:latin typeface="Symbol"/>
                <a:cs typeface="Symbol"/>
              </a:rPr>
              <a:t>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89037" y="5438775"/>
            <a:ext cx="2716530" cy="0"/>
          </a:xfrm>
          <a:custGeom>
            <a:avLst/>
            <a:gdLst/>
            <a:ahLst/>
            <a:cxnLst/>
            <a:rect l="l" t="t" r="r" b="b"/>
            <a:pathLst>
              <a:path w="2716529">
                <a:moveTo>
                  <a:pt x="0" y="0"/>
                </a:moveTo>
                <a:lnTo>
                  <a:pt x="271621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6626" y="3082925"/>
            <a:ext cx="1841500" cy="1843405"/>
          </a:xfrm>
          <a:custGeom>
            <a:avLst/>
            <a:gdLst/>
            <a:ahLst/>
            <a:cxnLst/>
            <a:rect l="l" t="t" r="r" b="b"/>
            <a:pathLst>
              <a:path w="1841500" h="1843404">
                <a:moveTo>
                  <a:pt x="1841500" y="1843024"/>
                </a:moveTo>
                <a:lnTo>
                  <a:pt x="1690470" y="1836914"/>
                </a:lnTo>
                <a:lnTo>
                  <a:pt x="1542803" y="1818902"/>
                </a:lnTo>
                <a:lnTo>
                  <a:pt x="1398971" y="1789462"/>
                </a:lnTo>
                <a:lnTo>
                  <a:pt x="1259449" y="1749068"/>
                </a:lnTo>
                <a:lnTo>
                  <a:pt x="1124712" y="1698194"/>
                </a:lnTo>
                <a:lnTo>
                  <a:pt x="995231" y="1637314"/>
                </a:lnTo>
                <a:lnTo>
                  <a:pt x="871483" y="1566904"/>
                </a:lnTo>
                <a:lnTo>
                  <a:pt x="753941" y="1487436"/>
                </a:lnTo>
                <a:lnTo>
                  <a:pt x="643078" y="1399385"/>
                </a:lnTo>
                <a:lnTo>
                  <a:pt x="539369" y="1303226"/>
                </a:lnTo>
                <a:lnTo>
                  <a:pt x="443287" y="1199432"/>
                </a:lnTo>
                <a:lnTo>
                  <a:pt x="355307" y="1088479"/>
                </a:lnTo>
                <a:lnTo>
                  <a:pt x="275902" y="970840"/>
                </a:lnTo>
                <a:lnTo>
                  <a:pt x="205547" y="846989"/>
                </a:lnTo>
                <a:lnTo>
                  <a:pt x="144716" y="717401"/>
                </a:lnTo>
                <a:lnTo>
                  <a:pt x="93882" y="582550"/>
                </a:lnTo>
                <a:lnTo>
                  <a:pt x="53519" y="442910"/>
                </a:lnTo>
                <a:lnTo>
                  <a:pt x="24102" y="298955"/>
                </a:lnTo>
                <a:lnTo>
                  <a:pt x="6104" y="15116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16025" y="3687826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>
                <a:moveTo>
                  <a:pt x="0" y="0"/>
                </a:moveTo>
                <a:lnTo>
                  <a:pt x="612775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74825" y="3727450"/>
            <a:ext cx="11430" cy="1643380"/>
          </a:xfrm>
          <a:custGeom>
            <a:avLst/>
            <a:gdLst/>
            <a:ahLst/>
            <a:cxnLst/>
            <a:rect l="l" t="t" r="r" b="b"/>
            <a:pathLst>
              <a:path w="11430" h="1643379">
                <a:moveTo>
                  <a:pt x="11175" y="0"/>
                </a:moveTo>
                <a:lnTo>
                  <a:pt x="0" y="1643126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89037" y="4089400"/>
            <a:ext cx="810260" cy="0"/>
          </a:xfrm>
          <a:custGeom>
            <a:avLst/>
            <a:gdLst/>
            <a:ahLst/>
            <a:cxnLst/>
            <a:rect l="l" t="t" r="r" b="b"/>
            <a:pathLst>
              <a:path w="810260">
                <a:moveTo>
                  <a:pt x="0" y="0"/>
                </a:moveTo>
                <a:lnTo>
                  <a:pt x="809688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11426" y="4102100"/>
            <a:ext cx="11430" cy="1292225"/>
          </a:xfrm>
          <a:custGeom>
            <a:avLst/>
            <a:gdLst/>
            <a:ahLst/>
            <a:cxnLst/>
            <a:rect l="l" t="t" r="r" b="b"/>
            <a:pathLst>
              <a:path w="11430" h="1292225">
                <a:moveTo>
                  <a:pt x="0" y="0"/>
                </a:moveTo>
                <a:lnTo>
                  <a:pt x="11049" y="1292225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78000" y="36179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44450" y="0"/>
                </a:moveTo>
                <a:lnTo>
                  <a:pt x="6490" y="28156"/>
                </a:lnTo>
                <a:lnTo>
                  <a:pt x="0" y="58674"/>
                </a:lnTo>
                <a:lnTo>
                  <a:pt x="1107" y="71735"/>
                </a:lnTo>
                <a:lnTo>
                  <a:pt x="21368" y="108901"/>
                </a:lnTo>
                <a:lnTo>
                  <a:pt x="44450" y="117475"/>
                </a:lnTo>
                <a:lnTo>
                  <a:pt x="54332" y="116008"/>
                </a:lnTo>
                <a:lnTo>
                  <a:pt x="82426" y="89189"/>
                </a:lnTo>
                <a:lnTo>
                  <a:pt x="88900" y="58674"/>
                </a:lnTo>
                <a:lnTo>
                  <a:pt x="87811" y="45727"/>
                </a:lnTo>
                <a:lnTo>
                  <a:pt x="67558" y="8560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78000" y="3617976"/>
            <a:ext cx="88900" cy="117475"/>
          </a:xfrm>
          <a:custGeom>
            <a:avLst/>
            <a:gdLst/>
            <a:ahLst/>
            <a:cxnLst/>
            <a:rect l="l" t="t" r="r" b="b"/>
            <a:pathLst>
              <a:path w="88900" h="117475">
                <a:moveTo>
                  <a:pt x="0" y="58674"/>
                </a:moveTo>
                <a:lnTo>
                  <a:pt x="13894" y="16086"/>
                </a:lnTo>
                <a:lnTo>
                  <a:pt x="44450" y="0"/>
                </a:lnTo>
                <a:lnTo>
                  <a:pt x="56649" y="2243"/>
                </a:lnTo>
                <a:lnTo>
                  <a:pt x="67558" y="8560"/>
                </a:lnTo>
                <a:lnTo>
                  <a:pt x="76704" y="18328"/>
                </a:lnTo>
                <a:lnTo>
                  <a:pt x="83613" y="30924"/>
                </a:lnTo>
                <a:lnTo>
                  <a:pt x="87811" y="45727"/>
                </a:lnTo>
                <a:lnTo>
                  <a:pt x="88900" y="58674"/>
                </a:lnTo>
                <a:lnTo>
                  <a:pt x="87202" y="74777"/>
                </a:lnTo>
                <a:lnTo>
                  <a:pt x="65519" y="110432"/>
                </a:lnTo>
                <a:lnTo>
                  <a:pt x="44450" y="117475"/>
                </a:lnTo>
                <a:lnTo>
                  <a:pt x="32266" y="115227"/>
                </a:lnTo>
                <a:lnTo>
                  <a:pt x="21368" y="108901"/>
                </a:lnTo>
                <a:lnTo>
                  <a:pt x="12228" y="99126"/>
                </a:lnTo>
                <a:lnTo>
                  <a:pt x="5317" y="86528"/>
                </a:lnTo>
                <a:lnTo>
                  <a:pt x="1107" y="71735"/>
                </a:lnTo>
                <a:lnTo>
                  <a:pt x="0" y="58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1200" y="40242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44450" y="0"/>
                </a:moveTo>
                <a:lnTo>
                  <a:pt x="6473" y="28285"/>
                </a:lnTo>
                <a:lnTo>
                  <a:pt x="0" y="58800"/>
                </a:lnTo>
                <a:lnTo>
                  <a:pt x="1107" y="71862"/>
                </a:lnTo>
                <a:lnTo>
                  <a:pt x="21368" y="109028"/>
                </a:lnTo>
                <a:lnTo>
                  <a:pt x="44450" y="117601"/>
                </a:lnTo>
                <a:lnTo>
                  <a:pt x="54332" y="116135"/>
                </a:lnTo>
                <a:lnTo>
                  <a:pt x="82426" y="89316"/>
                </a:lnTo>
                <a:lnTo>
                  <a:pt x="88900" y="58800"/>
                </a:lnTo>
                <a:lnTo>
                  <a:pt x="87792" y="45739"/>
                </a:lnTo>
                <a:lnTo>
                  <a:pt x="67531" y="8573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1200" y="4024248"/>
            <a:ext cx="88900" cy="118110"/>
          </a:xfrm>
          <a:custGeom>
            <a:avLst/>
            <a:gdLst/>
            <a:ahLst/>
            <a:cxnLst/>
            <a:rect l="l" t="t" r="r" b="b"/>
            <a:pathLst>
              <a:path w="88900" h="118110">
                <a:moveTo>
                  <a:pt x="0" y="58800"/>
                </a:moveTo>
                <a:lnTo>
                  <a:pt x="13859" y="16191"/>
                </a:lnTo>
                <a:lnTo>
                  <a:pt x="44450" y="0"/>
                </a:lnTo>
                <a:lnTo>
                  <a:pt x="56633" y="2247"/>
                </a:lnTo>
                <a:lnTo>
                  <a:pt x="67531" y="8573"/>
                </a:lnTo>
                <a:lnTo>
                  <a:pt x="76671" y="18348"/>
                </a:lnTo>
                <a:lnTo>
                  <a:pt x="83582" y="30946"/>
                </a:lnTo>
                <a:lnTo>
                  <a:pt x="87792" y="45739"/>
                </a:lnTo>
                <a:lnTo>
                  <a:pt x="88900" y="58800"/>
                </a:lnTo>
                <a:lnTo>
                  <a:pt x="87202" y="74904"/>
                </a:lnTo>
                <a:lnTo>
                  <a:pt x="65519" y="110559"/>
                </a:lnTo>
                <a:lnTo>
                  <a:pt x="44450" y="117601"/>
                </a:lnTo>
                <a:lnTo>
                  <a:pt x="32266" y="115354"/>
                </a:lnTo>
                <a:lnTo>
                  <a:pt x="21368" y="109028"/>
                </a:lnTo>
                <a:lnTo>
                  <a:pt x="12228" y="99253"/>
                </a:lnTo>
                <a:lnTo>
                  <a:pt x="5317" y="86655"/>
                </a:lnTo>
                <a:lnTo>
                  <a:pt x="1107" y="71862"/>
                </a:lnTo>
                <a:lnTo>
                  <a:pt x="0" y="5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68500" y="3200400"/>
            <a:ext cx="941705" cy="1554480"/>
          </a:xfrm>
          <a:custGeom>
            <a:avLst/>
            <a:gdLst/>
            <a:ahLst/>
            <a:cxnLst/>
            <a:rect l="l" t="t" r="r" b="b"/>
            <a:pathLst>
              <a:path w="941705" h="1554479">
                <a:moveTo>
                  <a:pt x="0" y="0"/>
                </a:moveTo>
                <a:lnTo>
                  <a:pt x="941324" y="1554099"/>
                </a:lnTo>
              </a:path>
            </a:pathLst>
          </a:custGeom>
          <a:ln w="12700">
            <a:solidFill>
              <a:srgbClr val="DDDDD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784472" y="5377586"/>
            <a:ext cx="2057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64304" y="5510174"/>
            <a:ext cx="116205" cy="191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Verdana"/>
                <a:cs typeface="Verdana"/>
              </a:rPr>
              <a:t>x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8391" y="533146"/>
            <a:ext cx="777811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Verdana"/>
                <a:cs typeface="Verdana"/>
              </a:rPr>
              <a:t>Árrugalm</a:t>
            </a:r>
            <a:r>
              <a:rPr sz="3600" spc="-15" dirty="0">
                <a:latin typeface="Verdana"/>
                <a:cs typeface="Verdana"/>
              </a:rPr>
              <a:t>a</a:t>
            </a:r>
            <a:r>
              <a:rPr sz="3600" dirty="0">
                <a:latin typeface="Verdana"/>
                <a:cs typeface="Verdana"/>
              </a:rPr>
              <a:t>ss</a:t>
            </a:r>
            <a:r>
              <a:rPr sz="3600" spc="-15" dirty="0">
                <a:latin typeface="Verdana"/>
                <a:cs typeface="Verdana"/>
              </a:rPr>
              <a:t>á</a:t>
            </a:r>
            <a:r>
              <a:rPr sz="3600" dirty="0">
                <a:latin typeface="Verdana"/>
                <a:cs typeface="Verdana"/>
              </a:rPr>
              <a:t>g</a:t>
            </a:r>
            <a:r>
              <a:rPr sz="3600" spc="-15" dirty="0">
                <a:latin typeface="Verdana"/>
                <a:cs typeface="Verdana"/>
              </a:rPr>
              <a:t> </a:t>
            </a:r>
            <a:r>
              <a:rPr sz="3600" spc="-5" dirty="0">
                <a:latin typeface="Verdana"/>
                <a:cs typeface="Verdana"/>
              </a:rPr>
              <a:t>-</a:t>
            </a:r>
            <a:r>
              <a:rPr sz="3600" dirty="0">
                <a:latin typeface="Verdana"/>
                <a:cs typeface="Verdana"/>
              </a:rPr>
              <a:t>pontrugalma</a:t>
            </a:r>
            <a:r>
              <a:rPr sz="3600" spc="-15" dirty="0">
                <a:latin typeface="Verdana"/>
                <a:cs typeface="Verdana"/>
              </a:rPr>
              <a:t>s</a:t>
            </a:r>
            <a:r>
              <a:rPr sz="3600" dirty="0">
                <a:latin typeface="Verdana"/>
                <a:cs typeface="Verdana"/>
              </a:rPr>
              <a:t>ság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191" y="1520697"/>
            <a:ext cx="499681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Verdana"/>
                <a:cs typeface="Verdana"/>
              </a:rPr>
              <a:t>Egy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ad</a:t>
            </a:r>
            <a:r>
              <a:rPr sz="2800" spc="-35" dirty="0">
                <a:latin typeface="Verdana"/>
                <a:cs typeface="Verdana"/>
              </a:rPr>
              <a:t>o</a:t>
            </a:r>
            <a:r>
              <a:rPr sz="2800" spc="-15" dirty="0">
                <a:latin typeface="Verdana"/>
                <a:cs typeface="Verdana"/>
              </a:rPr>
              <a:t>tt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á</a:t>
            </a:r>
            <a:r>
              <a:rPr sz="2800" spc="-25" dirty="0">
                <a:latin typeface="Verdana"/>
                <a:cs typeface="Verdana"/>
              </a:rPr>
              <a:t>r</a:t>
            </a:r>
            <a:r>
              <a:rPr sz="2800" spc="-15" dirty="0">
                <a:latin typeface="Verdana"/>
                <a:cs typeface="Verdana"/>
              </a:rPr>
              <a:t>s</a:t>
            </a:r>
            <a:r>
              <a:rPr sz="2800" spc="-30" dirty="0">
                <a:latin typeface="Verdana"/>
                <a:cs typeface="Verdana"/>
              </a:rPr>
              <a:t>z</a:t>
            </a:r>
            <a:r>
              <a:rPr sz="2800" spc="-15" dirty="0">
                <a:latin typeface="Verdana"/>
                <a:cs typeface="Verdana"/>
              </a:rPr>
              <a:t>inten</a:t>
            </a:r>
            <a:r>
              <a:rPr sz="2800" spc="4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mér</a:t>
            </a:r>
            <a:r>
              <a:rPr sz="2800" spc="-35" dirty="0">
                <a:latin typeface="Verdana"/>
                <a:cs typeface="Verdana"/>
              </a:rPr>
              <a:t>ü</a:t>
            </a:r>
            <a:r>
              <a:rPr sz="2800" spc="-20" dirty="0">
                <a:latin typeface="Verdana"/>
                <a:cs typeface="Verdana"/>
              </a:rPr>
              <a:t>nk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2647950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05427" y="5330825"/>
            <a:ext cx="340995" cy="35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Q</a:t>
            </a:r>
            <a:r>
              <a:rPr sz="1950" spc="22" baseline="-21367" dirty="0">
                <a:latin typeface="Verdana"/>
                <a:cs typeface="Verdana"/>
              </a:rPr>
              <a:t>X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06525" y="2892425"/>
            <a:ext cx="9525" cy="2774950"/>
          </a:xfrm>
          <a:custGeom>
            <a:avLst/>
            <a:gdLst/>
            <a:ahLst/>
            <a:cxnLst/>
            <a:rect l="l" t="t" r="r" b="b"/>
            <a:pathLst>
              <a:path w="9525" h="2774950">
                <a:moveTo>
                  <a:pt x="9525" y="0"/>
                </a:moveTo>
                <a:lnTo>
                  <a:pt x="0" y="27749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4050" y="5670550"/>
            <a:ext cx="2806700" cy="20955"/>
          </a:xfrm>
          <a:custGeom>
            <a:avLst/>
            <a:gdLst/>
            <a:ahLst/>
            <a:cxnLst/>
            <a:rect l="l" t="t" r="r" b="b"/>
            <a:pathLst>
              <a:path w="2806700" h="20954">
                <a:moveTo>
                  <a:pt x="0" y="20637"/>
                </a:moveTo>
                <a:lnTo>
                  <a:pt x="280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6626" y="3451225"/>
            <a:ext cx="1841500" cy="1843405"/>
          </a:xfrm>
          <a:custGeom>
            <a:avLst/>
            <a:gdLst/>
            <a:ahLst/>
            <a:cxnLst/>
            <a:rect l="l" t="t" r="r" b="b"/>
            <a:pathLst>
              <a:path w="1841500" h="1843404">
                <a:moveTo>
                  <a:pt x="1841500" y="1843151"/>
                </a:moveTo>
                <a:lnTo>
                  <a:pt x="1690470" y="1837040"/>
                </a:lnTo>
                <a:lnTo>
                  <a:pt x="1542803" y="1819026"/>
                </a:lnTo>
                <a:lnTo>
                  <a:pt x="1398971" y="1789581"/>
                </a:lnTo>
                <a:lnTo>
                  <a:pt x="1259449" y="1749182"/>
                </a:lnTo>
                <a:lnTo>
                  <a:pt x="1124712" y="1698301"/>
                </a:lnTo>
                <a:lnTo>
                  <a:pt x="995231" y="1637414"/>
                </a:lnTo>
                <a:lnTo>
                  <a:pt x="871483" y="1566995"/>
                </a:lnTo>
                <a:lnTo>
                  <a:pt x="753941" y="1487518"/>
                </a:lnTo>
                <a:lnTo>
                  <a:pt x="643078" y="1399458"/>
                </a:lnTo>
                <a:lnTo>
                  <a:pt x="539369" y="1303289"/>
                </a:lnTo>
                <a:lnTo>
                  <a:pt x="443287" y="1199486"/>
                </a:lnTo>
                <a:lnTo>
                  <a:pt x="355307" y="1088524"/>
                </a:lnTo>
                <a:lnTo>
                  <a:pt x="275902" y="970875"/>
                </a:lnTo>
                <a:lnTo>
                  <a:pt x="205547" y="847016"/>
                </a:lnTo>
                <a:lnTo>
                  <a:pt x="144716" y="717421"/>
                </a:lnTo>
                <a:lnTo>
                  <a:pt x="93882" y="582563"/>
                </a:lnTo>
                <a:lnTo>
                  <a:pt x="53519" y="442917"/>
                </a:lnTo>
                <a:lnTo>
                  <a:pt x="24102" y="298959"/>
                </a:lnTo>
                <a:lnTo>
                  <a:pt x="6104" y="151161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9450" y="4402073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73326" y="4403725"/>
            <a:ext cx="0" cy="1227455"/>
          </a:xfrm>
          <a:custGeom>
            <a:avLst/>
            <a:gdLst/>
            <a:ahLst/>
            <a:cxnLst/>
            <a:rect l="l" t="t" r="r" b="b"/>
            <a:pathLst>
              <a:path h="1227454">
                <a:moveTo>
                  <a:pt x="0" y="0"/>
                </a:moveTo>
                <a:lnTo>
                  <a:pt x="0" y="1227137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33575" y="435127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52" y="17991"/>
                </a:lnTo>
                <a:lnTo>
                  <a:pt x="0" y="44450"/>
                </a:lnTo>
                <a:lnTo>
                  <a:pt x="2093" y="57993"/>
                </a:lnTo>
                <a:lnTo>
                  <a:pt x="8342" y="70402"/>
                </a:lnTo>
                <a:lnTo>
                  <a:pt x="17991" y="80184"/>
                </a:lnTo>
                <a:lnTo>
                  <a:pt x="30280" y="86597"/>
                </a:lnTo>
                <a:lnTo>
                  <a:pt x="44450" y="88900"/>
                </a:lnTo>
                <a:lnTo>
                  <a:pt x="57945" y="86817"/>
                </a:lnTo>
                <a:lnTo>
                  <a:pt x="70347" y="80593"/>
                </a:lnTo>
                <a:lnTo>
                  <a:pt x="80147" y="70963"/>
                </a:lnTo>
                <a:lnTo>
                  <a:pt x="86585" y="58668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33575" y="435127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52" y="8342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68"/>
                </a:lnTo>
                <a:lnTo>
                  <a:pt x="80147" y="70963"/>
                </a:lnTo>
                <a:lnTo>
                  <a:pt x="70347" y="80593"/>
                </a:lnTo>
                <a:lnTo>
                  <a:pt x="57945" y="86817"/>
                </a:lnTo>
                <a:lnTo>
                  <a:pt x="44450" y="88900"/>
                </a:lnTo>
                <a:lnTo>
                  <a:pt x="30280" y="86597"/>
                </a:lnTo>
                <a:lnTo>
                  <a:pt x="17991" y="80184"/>
                </a:lnTo>
                <a:lnTo>
                  <a:pt x="8342" y="70402"/>
                </a:lnTo>
                <a:lnTo>
                  <a:pt x="2093" y="57993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0350" y="3790950"/>
            <a:ext cx="977900" cy="1424305"/>
          </a:xfrm>
          <a:custGeom>
            <a:avLst/>
            <a:gdLst/>
            <a:ahLst/>
            <a:cxnLst/>
            <a:rect l="l" t="t" r="r" b="b"/>
            <a:pathLst>
              <a:path w="977900" h="1424304">
                <a:moveTo>
                  <a:pt x="0" y="0"/>
                </a:moveTo>
                <a:lnTo>
                  <a:pt x="977900" y="1423924"/>
                </a:lnTo>
              </a:path>
            </a:pathLst>
          </a:custGeom>
          <a:ln w="19050">
            <a:solidFill>
              <a:srgbClr val="A2B1C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51049" y="2316833"/>
            <a:ext cx="901700" cy="66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02310" algn="l"/>
              </a:tabLst>
            </a:pPr>
            <a:r>
              <a:rPr sz="4350" i="1" spc="-745" dirty="0">
                <a:latin typeface="Symbol"/>
                <a:cs typeface="Symbol"/>
              </a:rPr>
              <a:t></a:t>
            </a:r>
            <a:r>
              <a:rPr sz="4350" i="1" spc="-745" dirty="0">
                <a:latin typeface="Times New Roman"/>
                <a:cs typeface="Times New Roman"/>
              </a:rPr>
              <a:t>	</a:t>
            </a:r>
            <a:r>
              <a:rPr sz="4250" spc="-890" dirty="0">
                <a:latin typeface="Symbol"/>
                <a:cs typeface="Symbol"/>
              </a:rPr>
              <a:t></a:t>
            </a:r>
            <a:endParaRPr sz="42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2540" y="2693231"/>
            <a:ext cx="42227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i="1" spc="-320" dirty="0">
                <a:latin typeface="Times New Roman"/>
                <a:cs typeface="Times New Roman"/>
              </a:rPr>
              <a:t>x</a:t>
            </a:r>
            <a:r>
              <a:rPr sz="2450" spc="-229" dirty="0">
                <a:latin typeface="Times New Roman"/>
                <a:cs typeface="Times New Roman"/>
              </a:rPr>
              <a:t>,</a:t>
            </a:r>
            <a:r>
              <a:rPr sz="2450" spc="-375" dirty="0">
                <a:latin typeface="Times New Roman"/>
                <a:cs typeface="Times New Roman"/>
              </a:rPr>
              <a:t> </a:t>
            </a:r>
            <a:r>
              <a:rPr sz="2450" i="1" spc="-455" dirty="0">
                <a:latin typeface="Times New Roman"/>
                <a:cs typeface="Times New Roman"/>
              </a:rPr>
              <a:t>p</a:t>
            </a:r>
            <a:r>
              <a:rPr sz="2450" i="1" spc="-365" dirty="0">
                <a:latin typeface="Times New Roman"/>
                <a:cs typeface="Times New Roman"/>
              </a:rPr>
              <a:t> </a:t>
            </a:r>
            <a:r>
              <a:rPr sz="3675" i="1" spc="-607" baseline="-17006" dirty="0">
                <a:latin typeface="Times New Roman"/>
                <a:cs typeface="Times New Roman"/>
              </a:rPr>
              <a:t>x</a:t>
            </a:r>
            <a:endParaRPr sz="3675" baseline="-17006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49059" y="3384930"/>
            <a:ext cx="297180" cy="601345"/>
          </a:xfrm>
          <a:custGeom>
            <a:avLst/>
            <a:gdLst/>
            <a:ahLst/>
            <a:cxnLst/>
            <a:rect l="l" t="t" r="r" b="b"/>
            <a:pathLst>
              <a:path w="297179" h="601345">
                <a:moveTo>
                  <a:pt x="0" y="516128"/>
                </a:moveTo>
                <a:lnTo>
                  <a:pt x="888" y="601218"/>
                </a:lnTo>
                <a:lnTo>
                  <a:pt x="68453" y="549402"/>
                </a:lnTo>
                <a:lnTo>
                  <a:pt x="63488" y="546989"/>
                </a:lnTo>
                <a:lnTo>
                  <a:pt x="34416" y="546989"/>
                </a:lnTo>
                <a:lnTo>
                  <a:pt x="22987" y="541401"/>
                </a:lnTo>
                <a:lnTo>
                  <a:pt x="28523" y="529992"/>
                </a:lnTo>
                <a:lnTo>
                  <a:pt x="0" y="516128"/>
                </a:lnTo>
                <a:close/>
              </a:path>
              <a:path w="297179" h="601345">
                <a:moveTo>
                  <a:pt x="28523" y="529992"/>
                </a:moveTo>
                <a:lnTo>
                  <a:pt x="22987" y="541401"/>
                </a:lnTo>
                <a:lnTo>
                  <a:pt x="34416" y="546989"/>
                </a:lnTo>
                <a:lnTo>
                  <a:pt x="39966" y="535555"/>
                </a:lnTo>
                <a:lnTo>
                  <a:pt x="28523" y="529992"/>
                </a:lnTo>
                <a:close/>
              </a:path>
              <a:path w="297179" h="601345">
                <a:moveTo>
                  <a:pt x="39966" y="535555"/>
                </a:moveTo>
                <a:lnTo>
                  <a:pt x="34416" y="546989"/>
                </a:lnTo>
                <a:lnTo>
                  <a:pt x="63488" y="546989"/>
                </a:lnTo>
                <a:lnTo>
                  <a:pt x="39966" y="535555"/>
                </a:lnTo>
                <a:close/>
              </a:path>
              <a:path w="297179" h="601345">
                <a:moveTo>
                  <a:pt x="285749" y="0"/>
                </a:moveTo>
                <a:lnTo>
                  <a:pt x="28523" y="529992"/>
                </a:lnTo>
                <a:lnTo>
                  <a:pt x="39966" y="535555"/>
                </a:lnTo>
                <a:lnTo>
                  <a:pt x="297180" y="5588"/>
                </a:lnTo>
                <a:lnTo>
                  <a:pt x="2857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365930" y="2205808"/>
            <a:ext cx="2040255" cy="102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5130" marR="6350" indent="-393065">
              <a:lnSpc>
                <a:spcPct val="118400"/>
              </a:lnSpc>
              <a:tabLst>
                <a:tab pos="1756410" algn="l"/>
              </a:tabLst>
            </a:pPr>
            <a:r>
              <a:rPr sz="2800" i="1" u="heavy" spc="545" dirty="0">
                <a:latin typeface="Times New Roman"/>
                <a:cs typeface="Times New Roman"/>
              </a:rPr>
              <a:t>d</a:t>
            </a:r>
            <a:r>
              <a:rPr sz="2800" i="1" u="heavy" spc="894" dirty="0">
                <a:latin typeface="Times New Roman"/>
                <a:cs typeface="Times New Roman"/>
              </a:rPr>
              <a:t>Q</a:t>
            </a:r>
            <a:r>
              <a:rPr sz="2800" u="heavy" spc="380" dirty="0">
                <a:latin typeface="Times New Roman"/>
                <a:cs typeface="Times New Roman"/>
              </a:rPr>
              <a:t>(</a:t>
            </a:r>
            <a:r>
              <a:rPr sz="2800" u="heavy" spc="-140" dirty="0">
                <a:latin typeface="Times New Roman"/>
                <a:cs typeface="Times New Roman"/>
              </a:rPr>
              <a:t> </a:t>
            </a:r>
            <a:r>
              <a:rPr sz="2800" i="1" u="heavy" spc="670" dirty="0">
                <a:latin typeface="Times New Roman"/>
                <a:cs typeface="Times New Roman"/>
              </a:rPr>
              <a:t>p</a:t>
            </a:r>
            <a:r>
              <a:rPr sz="2800" u="heavy" spc="380" dirty="0">
                <a:latin typeface="Times New Roman"/>
                <a:cs typeface="Times New Roman"/>
              </a:rPr>
              <a:t>)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4200" spc="472" baseline="-35714" dirty="0">
                <a:latin typeface="Times New Roman"/>
                <a:cs typeface="Times New Roman"/>
              </a:rPr>
              <a:t>:</a:t>
            </a:r>
            <a:r>
              <a:rPr sz="4200" spc="165" baseline="-35714" dirty="0">
                <a:latin typeface="Times New Roman"/>
                <a:cs typeface="Times New Roman"/>
              </a:rPr>
              <a:t> </a:t>
            </a:r>
            <a:r>
              <a:rPr sz="2800" i="1" u="heavy" spc="825" dirty="0">
                <a:latin typeface="Times New Roman"/>
                <a:cs typeface="Times New Roman"/>
              </a:rPr>
              <a:t>Q</a:t>
            </a:r>
            <a:r>
              <a:rPr sz="2800" i="1" spc="285" dirty="0">
                <a:latin typeface="Times New Roman"/>
                <a:cs typeface="Times New Roman"/>
              </a:rPr>
              <a:t> </a:t>
            </a:r>
            <a:r>
              <a:rPr sz="2800" i="1" spc="545" dirty="0">
                <a:latin typeface="Times New Roman"/>
                <a:cs typeface="Times New Roman"/>
              </a:rPr>
              <a:t>d</a:t>
            </a:r>
            <a:r>
              <a:rPr sz="2800" i="1" spc="570" dirty="0">
                <a:latin typeface="Times New Roman"/>
                <a:cs typeface="Times New Roman"/>
              </a:rPr>
              <a:t>p</a:t>
            </a:r>
            <a:r>
              <a:rPr sz="2800" i="1" dirty="0">
                <a:latin typeface="Times New Roman"/>
                <a:cs typeface="Times New Roman"/>
              </a:rPr>
              <a:t>	</a:t>
            </a:r>
            <a:r>
              <a:rPr sz="2800" i="1" spc="570" dirty="0"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14410" y="3380104"/>
            <a:ext cx="262890" cy="517525"/>
          </a:xfrm>
          <a:custGeom>
            <a:avLst/>
            <a:gdLst/>
            <a:ahLst/>
            <a:cxnLst/>
            <a:rect l="l" t="t" r="r" b="b"/>
            <a:pathLst>
              <a:path w="262890" h="517525">
                <a:moveTo>
                  <a:pt x="223038" y="451916"/>
                </a:moveTo>
                <a:lnTo>
                  <a:pt x="194691" y="466090"/>
                </a:lnTo>
                <a:lnTo>
                  <a:pt x="262763" y="517144"/>
                </a:lnTo>
                <a:lnTo>
                  <a:pt x="262763" y="463296"/>
                </a:lnTo>
                <a:lnTo>
                  <a:pt x="228727" y="463296"/>
                </a:lnTo>
                <a:lnTo>
                  <a:pt x="223038" y="451916"/>
                </a:lnTo>
                <a:close/>
              </a:path>
              <a:path w="262890" h="517525">
                <a:moveTo>
                  <a:pt x="234466" y="446202"/>
                </a:moveTo>
                <a:lnTo>
                  <a:pt x="223038" y="451916"/>
                </a:lnTo>
                <a:lnTo>
                  <a:pt x="228727" y="463296"/>
                </a:lnTo>
                <a:lnTo>
                  <a:pt x="240157" y="457581"/>
                </a:lnTo>
                <a:lnTo>
                  <a:pt x="234466" y="446202"/>
                </a:lnTo>
                <a:close/>
              </a:path>
              <a:path w="262890" h="517525">
                <a:moveTo>
                  <a:pt x="262763" y="432054"/>
                </a:moveTo>
                <a:lnTo>
                  <a:pt x="234466" y="446202"/>
                </a:lnTo>
                <a:lnTo>
                  <a:pt x="240157" y="457581"/>
                </a:lnTo>
                <a:lnTo>
                  <a:pt x="228727" y="463296"/>
                </a:lnTo>
                <a:lnTo>
                  <a:pt x="262763" y="463296"/>
                </a:lnTo>
                <a:lnTo>
                  <a:pt x="262763" y="432054"/>
                </a:lnTo>
                <a:close/>
              </a:path>
              <a:path w="262890" h="517525">
                <a:moveTo>
                  <a:pt x="11303" y="0"/>
                </a:moveTo>
                <a:lnTo>
                  <a:pt x="0" y="5715"/>
                </a:lnTo>
                <a:lnTo>
                  <a:pt x="223038" y="451916"/>
                </a:lnTo>
                <a:lnTo>
                  <a:pt x="234466" y="446202"/>
                </a:lnTo>
                <a:lnTo>
                  <a:pt x="113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65953" y="4120769"/>
            <a:ext cx="1737360" cy="153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ntő 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d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ksége az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pontban </a:t>
            </a:r>
            <a:r>
              <a:rPr sz="2000" spc="-5" dirty="0">
                <a:latin typeface="Verdana"/>
                <a:cs typeface="Verdana"/>
              </a:rPr>
              <a:t>(r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pr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k) </a:t>
            </a:r>
            <a:r>
              <a:rPr sz="2000" b="1" dirty="0">
                <a:latin typeface="Verdana"/>
                <a:cs typeface="Verdana"/>
              </a:rPr>
              <a:t>határ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63231" y="4030217"/>
            <a:ext cx="1943735" cy="183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tabLst>
                <a:tab pos="1215390" algn="l"/>
              </a:tabLst>
            </a:pPr>
            <a:r>
              <a:rPr sz="2000" dirty="0">
                <a:latin typeface="Verdana"/>
                <a:cs typeface="Verdana"/>
              </a:rPr>
              <a:t>o</a:t>
            </a:r>
            <a:r>
              <a:rPr sz="2000" spc="-10" dirty="0">
                <a:latin typeface="Verdana"/>
                <a:cs typeface="Verdana"/>
              </a:rPr>
              <a:t>ri</a:t>
            </a:r>
            <a:r>
              <a:rPr sz="2000" dirty="0">
                <a:latin typeface="Verdana"/>
                <a:cs typeface="Verdana"/>
              </a:rPr>
              <a:t>gób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l	az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 ponthoz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hú</a:t>
            </a:r>
            <a:r>
              <a:rPr sz="2000" spc="-10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ott 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g</a:t>
            </a:r>
            <a:r>
              <a:rPr sz="2000" spc="-10" dirty="0">
                <a:latin typeface="Verdana"/>
                <a:cs typeface="Verdana"/>
              </a:rPr>
              <a:t>ye</a:t>
            </a:r>
            <a:r>
              <a:rPr sz="2000" dirty="0">
                <a:latin typeface="Verdana"/>
                <a:cs typeface="Verdana"/>
              </a:rPr>
              <a:t>nes 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d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ksége </a:t>
            </a:r>
            <a:r>
              <a:rPr sz="2000" spc="-5" dirty="0">
                <a:latin typeface="Verdana"/>
                <a:cs typeface="Verdana"/>
              </a:rPr>
              <a:t>(r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pr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k) </a:t>
            </a:r>
            <a:r>
              <a:rPr sz="2000" b="1" dirty="0">
                <a:latin typeface="Verdana"/>
                <a:cs typeface="Verdana"/>
              </a:rPr>
              <a:t>átl</a:t>
            </a:r>
            <a:r>
              <a:rPr sz="2000" b="1" spc="5" dirty="0">
                <a:latin typeface="Verdana"/>
                <a:cs typeface="Verdana"/>
              </a:rPr>
              <a:t>a</a:t>
            </a:r>
            <a:r>
              <a:rPr sz="2000" b="1" dirty="0">
                <a:latin typeface="Verdana"/>
                <a:cs typeface="Verdana"/>
              </a:rPr>
              <a:t>g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5819" y="4247133"/>
            <a:ext cx="1638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P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58772" y="5703112"/>
            <a:ext cx="2057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25420" y="4215383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38275" y="4427473"/>
            <a:ext cx="503555" cy="1223010"/>
          </a:xfrm>
          <a:custGeom>
            <a:avLst/>
            <a:gdLst/>
            <a:ahLst/>
            <a:cxnLst/>
            <a:rect l="l" t="t" r="r" b="b"/>
            <a:pathLst>
              <a:path w="503555" h="1223010">
                <a:moveTo>
                  <a:pt x="503300" y="0"/>
                </a:moveTo>
                <a:lnTo>
                  <a:pt x="0" y="1222438"/>
                </a:lnTo>
              </a:path>
            </a:pathLst>
          </a:custGeom>
          <a:ln w="19050">
            <a:solidFill>
              <a:srgbClr val="A2B1C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592" y="228600"/>
            <a:ext cx="780460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2800" spc="-25" dirty="0">
                <a:latin typeface="Verdana"/>
                <a:cs typeface="Verdana"/>
              </a:rPr>
              <a:t>A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kereslet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árrugalmass</a:t>
            </a:r>
            <a:r>
              <a:rPr sz="2800" spc="-40" dirty="0">
                <a:latin typeface="Verdana"/>
                <a:cs typeface="Verdana"/>
              </a:rPr>
              <a:t>á</a:t>
            </a:r>
            <a:r>
              <a:rPr sz="2800" spc="-25" dirty="0">
                <a:latin typeface="Verdana"/>
                <a:cs typeface="Verdana"/>
              </a:rPr>
              <a:t>ga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és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a</a:t>
            </a:r>
            <a:r>
              <a:rPr sz="2800" spc="-20" dirty="0">
                <a:latin typeface="Verdana"/>
                <a:cs typeface="Verdana"/>
              </a:rPr>
              <a:t> bevétel</a:t>
            </a:r>
            <a:endParaRPr sz="2800" dirty="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746496"/>
              </p:ext>
            </p:extLst>
          </p:nvPr>
        </p:nvGraphicFramePr>
        <p:xfrm>
          <a:off x="560409" y="838200"/>
          <a:ext cx="8179656" cy="490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1875"/>
                <a:gridCol w="2334116"/>
                <a:gridCol w="3253665"/>
              </a:tblGrid>
              <a:tr h="685800">
                <a:tc>
                  <a:txBody>
                    <a:bodyPr/>
                    <a:lstStyle/>
                    <a:p>
                      <a:pPr marL="215900" marR="216535" indent="43815">
                        <a:lnSpc>
                          <a:spcPts val="2630"/>
                        </a:lnSpc>
                      </a:pPr>
                      <a:r>
                        <a:rPr lang="hu-HU" sz="2300" noProof="0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hu-HU" sz="2300" spc="-165" noProof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ere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sl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hu-HU" sz="2300" noProof="0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hu-HU" sz="2300" spc="-175" noProof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árr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lang="hu-HU" sz="2300" spc="-40" noProof="0" dirty="0" smtClean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lm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hu-HU" sz="2300" spc="-10" noProof="0" dirty="0" smtClean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hu-HU" sz="2300" spc="0" noProof="0" dirty="0" smtClean="0">
                          <a:latin typeface="Times New Roman"/>
                          <a:cs typeface="Times New Roman"/>
                        </a:rPr>
                        <a:t>sága</a:t>
                      </a:r>
                      <a:r>
                        <a:rPr lang="hu-HU" sz="2300" noProof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hu-HU" sz="23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961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39089">
                      <a:solidFill>
                        <a:srgbClr val="000000"/>
                      </a:solidFill>
                      <a:prstDash val="solid"/>
                    </a:lnT>
                    <a:lnB w="3967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 marR="269875" indent="189230">
                        <a:lnSpc>
                          <a:spcPts val="2630"/>
                        </a:lnSpc>
                      </a:pPr>
                      <a:r>
                        <a:rPr lang="hu-HU" sz="2300" noProof="0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hu-HU" sz="2300" spc="-165" noProof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jó</a:t>
                      </a:r>
                      <a:r>
                        <a:rPr lang="hu-HU" sz="2300" spc="-40" noProof="0" dirty="0" smtClean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hu-HU" sz="2300" spc="-10" noProof="0" dirty="0" smtClean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lang="hu-HU" sz="2300" noProof="0" dirty="0" smtClean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lang="hu-HU" sz="2300" spc="-180" noProof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lang="hu-HU" sz="2300" spc="-30" noProof="0" dirty="0" smtClean="0">
                          <a:latin typeface="Times New Roman"/>
                          <a:cs typeface="Times New Roman"/>
                        </a:rPr>
                        <a:t>ere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sl</a:t>
                      </a:r>
                      <a:r>
                        <a:rPr lang="hu-HU" sz="2300" spc="-50" noProof="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hu-HU" sz="2300" spc="-20" noProof="0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hu-HU" sz="2300" noProof="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hu-HU" sz="23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39089">
                      <a:solidFill>
                        <a:srgbClr val="000000"/>
                      </a:solidFill>
                      <a:prstDash val="solid"/>
                    </a:lnT>
                    <a:lnB w="3967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2775">
                        <a:lnSpc>
                          <a:spcPct val="100000"/>
                        </a:lnSpc>
                      </a:pPr>
                      <a:r>
                        <a:rPr sz="23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a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28961">
                      <a:solidFill>
                        <a:srgbClr val="000000"/>
                      </a:solidFill>
                      <a:prstDash val="solid"/>
                    </a:lnR>
                    <a:lnT w="39089">
                      <a:solidFill>
                        <a:srgbClr val="000000"/>
                      </a:solidFill>
                      <a:prstDash val="solid"/>
                    </a:lnT>
                    <a:lnB w="3967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7479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Symbol"/>
                          <a:cs typeface="Symbol"/>
                        </a:rPr>
                        <a:t></a:t>
                      </a:r>
                      <a:r>
                        <a:rPr sz="2300" dirty="0">
                          <a:latin typeface="Symbol"/>
                          <a:cs typeface="Symbol"/>
                        </a:rPr>
                        <a:t></a:t>
                      </a:r>
                      <a:r>
                        <a:rPr sz="23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Symbol"/>
                          <a:cs typeface="Symbol"/>
                        </a:rPr>
                        <a:t></a:t>
                      </a:r>
                      <a:r>
                        <a:rPr sz="2300" dirty="0">
                          <a:latin typeface="Symbol"/>
                          <a:cs typeface="Symbol"/>
                        </a:rPr>
                        <a:t></a:t>
                      </a:r>
                      <a:r>
                        <a:rPr sz="23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28961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39671">
                      <a:solidFill>
                        <a:srgbClr val="000000"/>
                      </a:solidFill>
                      <a:prstDash val="solid"/>
                    </a:lnT>
                    <a:lnB w="187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8035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árr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lm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39671">
                      <a:solidFill>
                        <a:srgbClr val="000000"/>
                      </a:solidFill>
                      <a:prstDash val="solid"/>
                    </a:lnT>
                    <a:lnB w="187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425" algn="ctr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lt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3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rá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8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ú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300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árc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ökk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1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3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ő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300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öv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sn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ö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n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28961">
                      <a:solidFill>
                        <a:srgbClr val="000000"/>
                      </a:solidFill>
                      <a:prstDash val="solid"/>
                    </a:lnR>
                    <a:lnT w="39671">
                      <a:solidFill>
                        <a:srgbClr val="000000"/>
                      </a:solidFill>
                      <a:prstDash val="solid"/>
                    </a:lnT>
                    <a:lnB w="187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34795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Symbol"/>
                          <a:cs typeface="Symbol"/>
                        </a:rPr>
                        <a:t></a:t>
                      </a:r>
                      <a:r>
                        <a:rPr sz="2300" dirty="0">
                          <a:latin typeface="Symbol"/>
                          <a:cs typeface="Symbol"/>
                        </a:rPr>
                        <a:t></a:t>
                      </a:r>
                      <a:r>
                        <a:rPr sz="23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Symbol"/>
                          <a:cs typeface="Symbol"/>
                        </a:rPr>
                        <a:t></a:t>
                      </a:r>
                      <a:r>
                        <a:rPr sz="23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23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961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18725">
                      <a:solidFill>
                        <a:srgbClr val="000000"/>
                      </a:solidFill>
                      <a:prstDash val="solid"/>
                    </a:lnT>
                    <a:lnB w="187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3575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árr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lm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tl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n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18725">
                      <a:solidFill>
                        <a:srgbClr val="000000"/>
                      </a:solidFill>
                      <a:prstDash val="solid"/>
                    </a:lnT>
                    <a:lnB w="187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637540">
                        <a:lnSpc>
                          <a:spcPts val="263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lt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6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ő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300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8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ú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ts val="2755"/>
                        </a:lnSpc>
                      </a:pPr>
                      <a:r>
                        <a:rPr sz="2300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árc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ökk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ko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3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ö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n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300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öv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sn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ő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28961">
                      <a:solidFill>
                        <a:srgbClr val="000000"/>
                      </a:solidFill>
                      <a:prstDash val="solid"/>
                    </a:lnR>
                    <a:lnT w="18725">
                      <a:solidFill>
                        <a:srgbClr val="000000"/>
                      </a:solidFill>
                      <a:prstDash val="solid"/>
                    </a:lnT>
                    <a:lnB w="187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6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Symbol"/>
                          <a:cs typeface="Symbol"/>
                        </a:rPr>
                        <a:t></a:t>
                      </a:r>
                      <a:r>
                        <a:rPr sz="2300" dirty="0">
                          <a:latin typeface="Symbol"/>
                          <a:cs typeface="Symbol"/>
                        </a:rPr>
                        <a:t></a:t>
                      </a:r>
                      <a:r>
                        <a:rPr sz="23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Symbol"/>
                          <a:cs typeface="Symbol"/>
                        </a:rPr>
                        <a:t>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300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961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18725">
                      <a:solidFill>
                        <a:srgbClr val="000000"/>
                      </a:solidFill>
                      <a:prstDash val="solid"/>
                    </a:lnT>
                    <a:lnB w="3618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8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é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7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3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árr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lm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ss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ú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15115">
                      <a:solidFill>
                        <a:srgbClr val="000000"/>
                      </a:solidFill>
                      <a:prstDash val="solid"/>
                    </a:lnR>
                    <a:lnT w="18725">
                      <a:solidFill>
                        <a:srgbClr val="000000"/>
                      </a:solidFill>
                      <a:prstDash val="solid"/>
                    </a:lnT>
                    <a:lnB w="3618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lt</a:t>
                      </a:r>
                      <a:r>
                        <a:rPr sz="2300" spc="-4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3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n</a:t>
                      </a:r>
                    </a:p>
                  </a:txBody>
                  <a:tcPr marL="0" marR="0" marT="0" marB="0">
                    <a:lnL w="15115">
                      <a:solidFill>
                        <a:srgbClr val="000000"/>
                      </a:solidFill>
                      <a:prstDash val="solid"/>
                    </a:lnL>
                    <a:lnR w="28961">
                      <a:solidFill>
                        <a:srgbClr val="000000"/>
                      </a:solidFill>
                      <a:prstDash val="solid"/>
                    </a:lnR>
                    <a:lnT w="18725">
                      <a:solidFill>
                        <a:srgbClr val="000000"/>
                      </a:solidFill>
                      <a:prstDash val="solid"/>
                    </a:lnT>
                    <a:lnB w="3618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59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Jövedelemrugalmass</a:t>
            </a:r>
            <a:r>
              <a:rPr sz="3600" spc="-15" dirty="0"/>
              <a:t>á</a:t>
            </a:r>
            <a:r>
              <a:rPr sz="3600" dirty="0"/>
              <a:t>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5668" y="2892171"/>
            <a:ext cx="7286625" cy="220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  <a:tab pos="4004945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ö</a:t>
            </a:r>
            <a:r>
              <a:rPr sz="2000" dirty="0">
                <a:latin typeface="Verdana"/>
                <a:cs typeface="Verdana"/>
              </a:rPr>
              <a:t>ved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uga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	poz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v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NORMÁL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endParaRPr sz="20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25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sz="2000" dirty="0">
                <a:latin typeface="Verdana"/>
                <a:cs typeface="Verdana"/>
              </a:rPr>
              <a:t>ruga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s: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ux</a:t>
            </a:r>
            <a:r>
              <a:rPr sz="2000" spc="5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endParaRPr sz="20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240"/>
              </a:spcBef>
              <a:buClr>
                <a:srgbClr val="CC0000"/>
              </a:buClr>
              <a:buFont typeface="Wingdings"/>
              <a:buChar char=""/>
              <a:tabLst>
                <a:tab pos="921385" algn="l"/>
              </a:tabLst>
            </a:pPr>
            <a:r>
              <a:rPr sz="2000" dirty="0">
                <a:latin typeface="Verdana"/>
                <a:cs typeface="Verdana"/>
              </a:rPr>
              <a:t>ruga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an: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apv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tő 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endParaRPr sz="2000">
              <a:latin typeface="Verdana"/>
              <a:cs typeface="Verdana"/>
            </a:endParaRPr>
          </a:p>
          <a:p>
            <a:pPr marL="481965" marR="484505" indent="-469265">
              <a:lnSpc>
                <a:spcPts val="2170"/>
              </a:lnSpc>
              <a:spcBef>
                <a:spcPts val="49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ö</a:t>
            </a:r>
            <a:r>
              <a:rPr sz="2000" dirty="0">
                <a:latin typeface="Verdana"/>
                <a:cs typeface="Verdana"/>
              </a:rPr>
              <a:t>ved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uga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neg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v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INFERI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R </a:t>
            </a:r>
            <a:r>
              <a:rPr sz="2000" spc="-5" dirty="0">
                <a:latin typeface="Verdana"/>
                <a:cs typeface="Verdana"/>
              </a:rPr>
              <a:t>(a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acs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5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-r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ndű)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</a:t>
            </a:r>
            <a:endParaRPr sz="2000">
              <a:latin typeface="Verdana"/>
              <a:cs typeface="Verdana"/>
            </a:endParaRPr>
          </a:p>
          <a:p>
            <a:pPr marL="481965" marR="1059815" indent="-469265">
              <a:lnSpc>
                <a:spcPts val="2170"/>
              </a:lnSpc>
              <a:spcBef>
                <a:spcPts val="45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ö</a:t>
            </a:r>
            <a:r>
              <a:rPr sz="2000" dirty="0">
                <a:latin typeface="Verdana"/>
                <a:cs typeface="Verdana"/>
              </a:rPr>
              <a:t>ved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uga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tök</a:t>
            </a:r>
            <a:r>
              <a:rPr sz="2000" spc="-10" dirty="0">
                <a:latin typeface="Verdana"/>
                <a:cs typeface="Verdana"/>
              </a:rPr>
              <a:t>éle</a:t>
            </a:r>
            <a:r>
              <a:rPr sz="2000" dirty="0">
                <a:latin typeface="Verdana"/>
                <a:cs typeface="Verdana"/>
              </a:rPr>
              <a:t>tes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 ruga</a:t>
            </a:r>
            <a:r>
              <a:rPr sz="2000" spc="-2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7188" y="2251245"/>
            <a:ext cx="5069205" cy="0"/>
          </a:xfrm>
          <a:custGeom>
            <a:avLst/>
            <a:gdLst/>
            <a:ahLst/>
            <a:cxnLst/>
            <a:rect l="l" t="t" r="r" b="b"/>
            <a:pathLst>
              <a:path w="5069205">
                <a:moveTo>
                  <a:pt x="0" y="0"/>
                </a:moveTo>
                <a:lnTo>
                  <a:pt x="5068824" y="0"/>
                </a:lnTo>
              </a:path>
            </a:pathLst>
          </a:custGeom>
          <a:ln w="1244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5668" y="5391099"/>
            <a:ext cx="2485390" cy="43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Szá</a:t>
            </a:r>
            <a:r>
              <a:rPr sz="2000" spc="-10" dirty="0">
                <a:latin typeface="Verdana"/>
                <a:cs typeface="Verdana"/>
              </a:rPr>
              <a:t>mí</a:t>
            </a:r>
            <a:r>
              <a:rPr sz="2000" dirty="0">
                <a:latin typeface="Verdana"/>
                <a:cs typeface="Verdana"/>
              </a:rPr>
              <a:t>tás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: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3750" i="1" spc="15" baseline="1111" dirty="0">
                <a:latin typeface="Symbol"/>
                <a:cs typeface="Symbol"/>
              </a:rPr>
              <a:t></a:t>
            </a:r>
            <a:r>
              <a:rPr sz="3750" i="1" spc="-465" baseline="1111" dirty="0">
                <a:latin typeface="Times New Roman"/>
                <a:cs typeface="Times New Roman"/>
              </a:rPr>
              <a:t> </a:t>
            </a:r>
            <a:r>
              <a:rPr sz="2025" i="1" spc="217" baseline="-22633" dirty="0">
                <a:latin typeface="Times New Roman"/>
                <a:cs typeface="Times New Roman"/>
              </a:rPr>
              <a:t>x</a:t>
            </a:r>
            <a:r>
              <a:rPr sz="2025" spc="142" baseline="-22633" dirty="0">
                <a:latin typeface="Times New Roman"/>
                <a:cs typeface="Times New Roman"/>
              </a:rPr>
              <a:t>,</a:t>
            </a:r>
            <a:r>
              <a:rPr sz="2025" i="1" spc="127" baseline="-22633" dirty="0">
                <a:latin typeface="Times New Roman"/>
                <a:cs typeface="Times New Roman"/>
              </a:rPr>
              <a:t>m</a:t>
            </a:r>
            <a:endParaRPr sz="2025" baseline="-22633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9799" y="1725051"/>
            <a:ext cx="5084445" cy="91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3565" marR="6350" indent="-571500">
              <a:lnSpc>
                <a:spcPct val="88700"/>
              </a:lnSpc>
            </a:pPr>
            <a:r>
              <a:rPr sz="2350" spc="30" dirty="0">
                <a:latin typeface="Times New Roman"/>
                <a:cs typeface="Times New Roman"/>
              </a:rPr>
              <a:t>a</a:t>
            </a:r>
            <a:r>
              <a:rPr sz="2350" spc="-3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k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r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spc="65" dirty="0">
                <a:latin typeface="Times New Roman"/>
                <a:cs typeface="Times New Roman"/>
              </a:rPr>
              <a:t>s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spc="125" dirty="0">
                <a:latin typeface="Times New Roman"/>
                <a:cs typeface="Times New Roman"/>
              </a:rPr>
              <a:t>t</a:t>
            </a:r>
            <a:r>
              <a:rPr sz="2350" spc="15" dirty="0">
                <a:latin typeface="Times New Roman"/>
                <a:cs typeface="Times New Roman"/>
              </a:rPr>
              <a:t>t</a:t>
            </a:r>
            <a:r>
              <a:rPr sz="2350" spc="-90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m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n</a:t>
            </a:r>
            <a:r>
              <a:rPr sz="2350" spc="200" dirty="0">
                <a:latin typeface="Times New Roman"/>
                <a:cs typeface="Times New Roman"/>
              </a:rPr>
              <a:t>y</a:t>
            </a:r>
            <a:r>
              <a:rPr sz="2350" spc="-70" dirty="0">
                <a:latin typeface="Times New Roman"/>
                <a:cs typeface="Times New Roman"/>
              </a:rPr>
              <a:t>i</a:t>
            </a:r>
            <a:r>
              <a:rPr sz="2350" spc="65" dirty="0">
                <a:latin typeface="Times New Roman"/>
                <a:cs typeface="Times New Roman"/>
              </a:rPr>
              <a:t>s</a:t>
            </a:r>
            <a:r>
              <a:rPr sz="2350" spc="-65" dirty="0">
                <a:latin typeface="Times New Roman"/>
                <a:cs typeface="Times New Roman"/>
              </a:rPr>
              <a:t>é</a:t>
            </a:r>
            <a:r>
              <a:rPr sz="2350" spc="35" dirty="0">
                <a:latin typeface="Times New Roman"/>
                <a:cs typeface="Times New Roman"/>
              </a:rPr>
              <a:t>g</a:t>
            </a:r>
            <a:r>
              <a:rPr sz="2350" spc="-250" dirty="0">
                <a:latin typeface="Times New Roman"/>
                <a:cs typeface="Times New Roman"/>
              </a:rPr>
              <a:t> </a:t>
            </a:r>
            <a:r>
              <a:rPr sz="3750" spc="-690" dirty="0">
                <a:latin typeface="Symbol"/>
                <a:cs typeface="Symbol"/>
              </a:rPr>
              <a:t></a:t>
            </a:r>
            <a:r>
              <a:rPr sz="2350" i="1" spc="204" dirty="0">
                <a:latin typeface="Times New Roman"/>
                <a:cs typeface="Times New Roman"/>
              </a:rPr>
              <a:t>Q</a:t>
            </a:r>
            <a:r>
              <a:rPr sz="2025" i="1" spc="67" baseline="43209" dirty="0">
                <a:latin typeface="Times New Roman"/>
                <a:cs typeface="Times New Roman"/>
              </a:rPr>
              <a:t>D</a:t>
            </a:r>
            <a:r>
              <a:rPr sz="2025" i="1" spc="-187" baseline="43209" dirty="0">
                <a:latin typeface="Times New Roman"/>
                <a:cs typeface="Times New Roman"/>
              </a:rPr>
              <a:t> </a:t>
            </a:r>
            <a:r>
              <a:rPr sz="2025" i="1" spc="44" baseline="-4115" dirty="0">
                <a:latin typeface="Times New Roman"/>
                <a:cs typeface="Times New Roman"/>
              </a:rPr>
              <a:t>x</a:t>
            </a:r>
            <a:r>
              <a:rPr sz="2025" i="1" spc="30" baseline="-4115" dirty="0">
                <a:latin typeface="Times New Roman"/>
                <a:cs typeface="Times New Roman"/>
              </a:rPr>
              <a:t> </a:t>
            </a:r>
            <a:r>
              <a:rPr sz="3750" spc="-315" dirty="0">
                <a:latin typeface="Symbol"/>
                <a:cs typeface="Symbol"/>
              </a:rPr>
              <a:t></a:t>
            </a:r>
            <a:r>
              <a:rPr sz="2350" spc="55" dirty="0">
                <a:latin typeface="Times New Roman"/>
                <a:cs typeface="Times New Roman"/>
              </a:rPr>
              <a:t>%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20" dirty="0">
                <a:latin typeface="Times New Roman"/>
                <a:cs typeface="Times New Roman"/>
              </a:rPr>
              <a:t>-</a:t>
            </a:r>
            <a:r>
              <a:rPr sz="2350" spc="-28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o</a:t>
            </a:r>
            <a:r>
              <a:rPr sz="2350" spc="25" dirty="0">
                <a:latin typeface="Times New Roman"/>
                <a:cs typeface="Times New Roman"/>
              </a:rPr>
              <a:t>s</a:t>
            </a:r>
            <a:r>
              <a:rPr sz="2350" spc="-8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v</a:t>
            </a:r>
            <a:r>
              <a:rPr sz="2350" spc="-65" dirty="0">
                <a:latin typeface="Times New Roman"/>
                <a:cs typeface="Times New Roman"/>
              </a:rPr>
              <a:t>á</a:t>
            </a:r>
            <a:r>
              <a:rPr sz="2350" spc="-70" dirty="0">
                <a:latin typeface="Times New Roman"/>
                <a:cs typeface="Times New Roman"/>
              </a:rPr>
              <a:t>l</a:t>
            </a:r>
            <a:r>
              <a:rPr sz="2350" spc="125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o</a:t>
            </a:r>
            <a:r>
              <a:rPr sz="2350" spc="130" dirty="0">
                <a:latin typeface="Times New Roman"/>
                <a:cs typeface="Times New Roman"/>
              </a:rPr>
              <a:t>z</a:t>
            </a:r>
            <a:r>
              <a:rPr sz="2350" spc="-65" dirty="0">
                <a:latin typeface="Times New Roman"/>
                <a:cs typeface="Times New Roman"/>
              </a:rPr>
              <a:t>á</a:t>
            </a:r>
            <a:r>
              <a:rPr sz="2350" spc="65" dirty="0">
                <a:latin typeface="Times New Roman"/>
                <a:cs typeface="Times New Roman"/>
              </a:rPr>
              <a:t>s</a:t>
            </a:r>
            <a:r>
              <a:rPr sz="2350" spc="30" dirty="0">
                <a:latin typeface="Times New Roman"/>
                <a:cs typeface="Times New Roman"/>
              </a:rPr>
              <a:t>a</a:t>
            </a:r>
            <a:r>
              <a:rPr sz="2350" spc="20" dirty="0">
                <a:latin typeface="Times New Roman"/>
                <a:cs typeface="Times New Roman"/>
              </a:rPr>
              <a:t> a</a:t>
            </a:r>
            <a:r>
              <a:rPr sz="2350" spc="19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j</a:t>
            </a:r>
            <a:r>
              <a:rPr sz="2350" spc="5" dirty="0">
                <a:latin typeface="Times New Roman"/>
                <a:cs typeface="Times New Roman"/>
              </a:rPr>
              <a:t>öv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d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spc="-70" dirty="0">
                <a:latin typeface="Times New Roman"/>
                <a:cs typeface="Times New Roman"/>
              </a:rPr>
              <a:t>l</a:t>
            </a:r>
            <a:r>
              <a:rPr sz="2350" spc="-65" dirty="0">
                <a:latin typeface="Times New Roman"/>
                <a:cs typeface="Times New Roman"/>
              </a:rPr>
              <a:t>e</a:t>
            </a:r>
            <a:r>
              <a:rPr sz="2350" spc="50" dirty="0">
                <a:latin typeface="Times New Roman"/>
                <a:cs typeface="Times New Roman"/>
              </a:rPr>
              <a:t>m</a:t>
            </a:r>
            <a:r>
              <a:rPr sz="2350" spc="30" dirty="0">
                <a:latin typeface="Times New Roman"/>
                <a:cs typeface="Times New Roman"/>
              </a:rPr>
              <a:t> </a:t>
            </a:r>
            <a:r>
              <a:rPr sz="3100" spc="-295" dirty="0">
                <a:latin typeface="Symbol"/>
                <a:cs typeface="Symbol"/>
              </a:rPr>
              <a:t></a:t>
            </a:r>
            <a:r>
              <a:rPr sz="2350" i="1" spc="110" dirty="0">
                <a:latin typeface="Times New Roman"/>
                <a:cs typeface="Times New Roman"/>
              </a:rPr>
              <a:t>m</a:t>
            </a:r>
            <a:r>
              <a:rPr sz="3100" spc="-15" dirty="0">
                <a:latin typeface="Symbol"/>
                <a:cs typeface="Symbol"/>
              </a:rPr>
              <a:t></a:t>
            </a:r>
            <a:r>
              <a:rPr sz="2350" spc="55" dirty="0">
                <a:latin typeface="Times New Roman"/>
                <a:cs typeface="Times New Roman"/>
              </a:rPr>
              <a:t>%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20" dirty="0">
                <a:latin typeface="Times New Roman"/>
                <a:cs typeface="Times New Roman"/>
              </a:rPr>
              <a:t>-</a:t>
            </a:r>
            <a:r>
              <a:rPr sz="2350" spc="-28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o</a:t>
            </a:r>
            <a:r>
              <a:rPr sz="2350" spc="25" dirty="0">
                <a:latin typeface="Times New Roman"/>
                <a:cs typeface="Times New Roman"/>
              </a:rPr>
              <a:t>s</a:t>
            </a:r>
            <a:r>
              <a:rPr sz="2350" spc="-9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v</a:t>
            </a:r>
            <a:r>
              <a:rPr sz="2350" spc="-65" dirty="0">
                <a:latin typeface="Times New Roman"/>
                <a:cs typeface="Times New Roman"/>
              </a:rPr>
              <a:t>á</a:t>
            </a:r>
            <a:r>
              <a:rPr sz="2350" spc="-70" dirty="0">
                <a:latin typeface="Times New Roman"/>
                <a:cs typeface="Times New Roman"/>
              </a:rPr>
              <a:t>l</a:t>
            </a:r>
            <a:r>
              <a:rPr sz="2350" spc="125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o</a:t>
            </a:r>
            <a:r>
              <a:rPr sz="2350" spc="130" dirty="0">
                <a:latin typeface="Times New Roman"/>
                <a:cs typeface="Times New Roman"/>
              </a:rPr>
              <a:t>z</a:t>
            </a:r>
            <a:r>
              <a:rPr sz="2350" spc="-65" dirty="0">
                <a:latin typeface="Times New Roman"/>
                <a:cs typeface="Times New Roman"/>
              </a:rPr>
              <a:t>á</a:t>
            </a:r>
            <a:r>
              <a:rPr sz="2350" spc="65" dirty="0">
                <a:latin typeface="Times New Roman"/>
                <a:cs typeface="Times New Roman"/>
              </a:rPr>
              <a:t>s</a:t>
            </a:r>
            <a:r>
              <a:rPr sz="2350" spc="30" dirty="0">
                <a:latin typeface="Times New Roman"/>
                <a:cs typeface="Times New Roman"/>
              </a:rPr>
              <a:t>a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282" y="2083852"/>
            <a:ext cx="46863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70"/>
              </a:lnSpc>
            </a:pPr>
            <a:r>
              <a:rPr sz="3750" i="1" spc="-52" baseline="13333" dirty="0">
                <a:latin typeface="Symbol"/>
                <a:cs typeface="Symbol"/>
              </a:rPr>
              <a:t></a:t>
            </a:r>
            <a:r>
              <a:rPr sz="3750" i="1" spc="-525" baseline="13333" dirty="0">
                <a:latin typeface="Times New Roman"/>
                <a:cs typeface="Times New Roman"/>
              </a:rPr>
              <a:t> </a:t>
            </a:r>
            <a:r>
              <a:rPr sz="1350" i="1" spc="100" dirty="0">
                <a:latin typeface="Times New Roman"/>
                <a:cs typeface="Times New Roman"/>
              </a:rPr>
              <a:t>x</a:t>
            </a:r>
            <a:r>
              <a:rPr sz="1350" spc="65" dirty="0">
                <a:latin typeface="Times New Roman"/>
                <a:cs typeface="Times New Roman"/>
              </a:rPr>
              <a:t>,</a:t>
            </a:r>
            <a:r>
              <a:rPr sz="1350" i="1" spc="45" dirty="0">
                <a:latin typeface="Times New Roman"/>
                <a:cs typeface="Times New Roman"/>
              </a:rPr>
              <a:t>m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3281" y="2027558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" dirty="0">
                <a:latin typeface="Symbol"/>
                <a:cs typeface="Symbol"/>
              </a:rPr>
              <a:t>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5350" y="5402327"/>
            <a:ext cx="202565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90" dirty="0">
                <a:latin typeface="Symbol"/>
                <a:cs typeface="Symbol"/>
              </a:rPr>
              <a:t>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68203" y="5653146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297" y="0"/>
                </a:lnTo>
              </a:path>
            </a:pathLst>
          </a:custGeom>
          <a:ln w="123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29337" y="5653146"/>
            <a:ext cx="327025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967" y="0"/>
                </a:lnTo>
              </a:path>
            </a:pathLst>
          </a:custGeom>
          <a:ln w="123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03410" y="5644419"/>
            <a:ext cx="91630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3260" algn="l"/>
              </a:tabLst>
            </a:pPr>
            <a:r>
              <a:rPr sz="2500" i="1" spc="-90" dirty="0">
                <a:latin typeface="Symbol"/>
                <a:cs typeface="Symbol"/>
              </a:rPr>
              <a:t></a:t>
            </a:r>
            <a:r>
              <a:rPr sz="2350" i="1" spc="30" dirty="0">
                <a:latin typeface="Times New Roman"/>
                <a:cs typeface="Times New Roman"/>
              </a:rPr>
              <a:t>m</a:t>
            </a:r>
            <a:r>
              <a:rPr sz="2350" i="1" dirty="0">
                <a:latin typeface="Times New Roman"/>
                <a:cs typeface="Times New Roman"/>
              </a:rPr>
              <a:t>	</a:t>
            </a:r>
            <a:r>
              <a:rPr sz="2350" i="1" spc="30" dirty="0">
                <a:latin typeface="Times New Roman"/>
                <a:cs typeface="Times New Roman"/>
              </a:rPr>
              <a:t>m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61491" y="5221331"/>
            <a:ext cx="98742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8180" algn="l"/>
              </a:tabLst>
            </a:pPr>
            <a:r>
              <a:rPr sz="2500" i="1" spc="-90" dirty="0">
                <a:latin typeface="Symbol"/>
                <a:cs typeface="Symbol"/>
              </a:rPr>
              <a:t></a:t>
            </a:r>
            <a:r>
              <a:rPr sz="2350" i="1" dirty="0">
                <a:latin typeface="Times New Roman"/>
                <a:cs typeface="Times New Roman"/>
              </a:rPr>
              <a:t>Q</a:t>
            </a:r>
            <a:r>
              <a:rPr sz="1350" i="1" spc="15" dirty="0">
                <a:latin typeface="Times New Roman"/>
                <a:cs typeface="Times New Roman"/>
              </a:rPr>
              <a:t>x</a:t>
            </a:r>
            <a:r>
              <a:rPr sz="1350" i="1" dirty="0">
                <a:latin typeface="Times New Roman"/>
                <a:cs typeface="Times New Roman"/>
              </a:rPr>
              <a:t>	</a:t>
            </a:r>
            <a:r>
              <a:rPr sz="2350" i="1" dirty="0">
                <a:latin typeface="Times New Roman"/>
                <a:cs typeface="Times New Roman"/>
              </a:rPr>
              <a:t>Q</a:t>
            </a:r>
            <a:r>
              <a:rPr sz="1350" i="1" spc="15" dirty="0"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0100" y="5429524"/>
            <a:ext cx="110489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10" dirty="0">
                <a:latin typeface="Times New Roman"/>
                <a:cs typeface="Times New Roman"/>
              </a:rPr>
              <a:t>: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81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5" dirty="0">
                <a:latin typeface="Verdana"/>
                <a:cs typeface="Verdana"/>
              </a:rPr>
              <a:t>Keresz</a:t>
            </a:r>
            <a:r>
              <a:rPr sz="3600" spc="-10" dirty="0">
                <a:latin typeface="Verdana"/>
                <a:cs typeface="Verdana"/>
              </a:rPr>
              <a:t>t</a:t>
            </a:r>
            <a:r>
              <a:rPr sz="3600" spc="-5" dirty="0">
                <a:latin typeface="Verdana"/>
                <a:cs typeface="Verdana"/>
              </a:rPr>
              <a:t>-</a:t>
            </a:r>
            <a:r>
              <a:rPr sz="3600" dirty="0"/>
              <a:t>árrugalm</a:t>
            </a:r>
            <a:r>
              <a:rPr sz="3600" spc="-15" dirty="0"/>
              <a:t>a</a:t>
            </a:r>
            <a:r>
              <a:rPr sz="3600" dirty="0"/>
              <a:t>ss</a:t>
            </a:r>
            <a:r>
              <a:rPr sz="3600" spc="-15" dirty="0"/>
              <a:t>á</a:t>
            </a:r>
            <a:r>
              <a:rPr sz="3600" dirty="0"/>
              <a:t>g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835783"/>
            <a:ext cx="4066540" cy="202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6350" indent="-469265">
              <a:lnSpc>
                <a:spcPct val="100499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ke</a:t>
            </a:r>
            <a:r>
              <a:rPr sz="2000" spc="-10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sz</a:t>
            </a:r>
            <a:r>
              <a:rPr sz="2000" spc="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-á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ruga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 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szágok</a:t>
            </a:r>
            <a:endParaRPr sz="2000">
              <a:latin typeface="Verdana"/>
              <a:cs typeface="Verdana"/>
            </a:endParaRPr>
          </a:p>
          <a:p>
            <a:pPr marL="481965" marR="6350" indent="-469265">
              <a:lnSpc>
                <a:spcPct val="100499"/>
              </a:lnSpc>
              <a:spcBef>
                <a:spcPts val="45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ke</a:t>
            </a:r>
            <a:r>
              <a:rPr sz="2000" spc="-10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sz</a:t>
            </a:r>
            <a:r>
              <a:rPr sz="2000" spc="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-á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ruga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sság j</a:t>
            </a:r>
            <a:r>
              <a:rPr sz="2000" spc="-10" dirty="0">
                <a:latin typeface="Verdana"/>
                <a:cs typeface="Verdana"/>
              </a:rPr>
              <a:t>ó</a:t>
            </a:r>
            <a:r>
              <a:rPr sz="2000" dirty="0">
                <a:latin typeface="Verdana"/>
                <a:cs typeface="Verdana"/>
              </a:rPr>
              <a:t>szág.</a:t>
            </a:r>
            <a:endParaRPr sz="2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47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ha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szt-á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rug</a:t>
            </a:r>
            <a:r>
              <a:rPr sz="2000" spc="-10" dirty="0">
                <a:latin typeface="Verdana"/>
                <a:cs typeface="Verdana"/>
              </a:rPr>
              <a:t>alm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á</a:t>
            </a:r>
            <a:r>
              <a:rPr sz="2000" dirty="0">
                <a:latin typeface="Verdana"/>
                <a:cs typeface="Verdana"/>
              </a:rPr>
              <a:t>g</a:t>
            </a:r>
            <a:endParaRPr sz="2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49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1355090" algn="l"/>
                <a:tab pos="3275329" algn="l"/>
              </a:tabLst>
            </a:pP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nél	ruga</a:t>
            </a:r>
            <a:r>
              <a:rPr sz="2000" spc="-2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sabb,	</a:t>
            </a:r>
            <a:r>
              <a:rPr sz="2000" spc="-2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nál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1686" y="2837307"/>
            <a:ext cx="313436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Verdana"/>
                <a:cs typeface="Verdana"/>
              </a:rPr>
              <a:t>neg</a:t>
            </a:r>
            <a:r>
              <a:rPr sz="2000" b="1" spc="10" dirty="0">
                <a:latin typeface="Verdana"/>
                <a:cs typeface="Verdana"/>
              </a:rPr>
              <a:t>a</a:t>
            </a:r>
            <a:r>
              <a:rPr sz="2000" b="1" dirty="0">
                <a:latin typeface="Verdana"/>
                <a:cs typeface="Verdana"/>
              </a:rPr>
              <a:t>tív</a:t>
            </a:r>
            <a:r>
              <a:rPr sz="2000" b="1" spc="-10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K</a:t>
            </a:r>
            <a:r>
              <a:rPr sz="2000" spc="-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EGÉSZÍTŐ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8639" y="3507867"/>
            <a:ext cx="333756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Verdana"/>
                <a:cs typeface="Verdana"/>
              </a:rPr>
              <a:t>pozitív</a:t>
            </a:r>
            <a:r>
              <a:rPr sz="2000" b="1" spc="-10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HELY</a:t>
            </a:r>
            <a:r>
              <a:rPr sz="2000" spc="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TT</a:t>
            </a:r>
            <a:r>
              <a:rPr sz="2000" spc="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Í</a:t>
            </a:r>
            <a:r>
              <a:rPr sz="2000" dirty="0">
                <a:latin typeface="Verdana"/>
                <a:cs typeface="Verdana"/>
              </a:rPr>
              <a:t>TŐ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9390" y="4178680"/>
            <a:ext cx="2835910" cy="67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" algn="ctr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0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Symbol"/>
                <a:cs typeface="Symbol"/>
              </a:rPr>
              <a:t>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függ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j</a:t>
            </a:r>
            <a:r>
              <a:rPr sz="2000" dirty="0">
                <a:latin typeface="Verdana"/>
                <a:cs typeface="Verdana"/>
              </a:rPr>
              <a:t>ó</a:t>
            </a:r>
            <a:r>
              <a:rPr sz="2000" spc="-10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zág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  <a:tabLst>
                <a:tab pos="1188085" algn="l"/>
                <a:tab pos="1515745" algn="l"/>
              </a:tabLst>
            </a:pP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ő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bb	a	kapc</a:t>
            </a:r>
            <a:r>
              <a:rPr sz="2000" spc="-20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at,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65160" y="4545965"/>
            <a:ext cx="72390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nél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5060" y="4850765"/>
            <a:ext cx="577215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ruga</a:t>
            </a:r>
            <a:r>
              <a:rPr sz="2000" spc="-2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anab</a:t>
            </a:r>
            <a:r>
              <a:rPr sz="2000" spc="-10" dirty="0">
                <a:latin typeface="Verdana"/>
                <a:cs typeface="Verdana"/>
              </a:rPr>
              <a:t>b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annál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gyeng</a:t>
            </a:r>
            <a:r>
              <a:rPr sz="2000" spc="-10" dirty="0">
                <a:latin typeface="Verdana"/>
                <a:cs typeface="Verdana"/>
              </a:rPr>
              <a:t>é</a:t>
            </a:r>
            <a:r>
              <a:rPr sz="2000" dirty="0">
                <a:latin typeface="Verdana"/>
                <a:cs typeface="Verdana"/>
              </a:rPr>
              <a:t>bb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kapcs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at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668" y="5216525"/>
            <a:ext cx="177165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Szá</a:t>
            </a:r>
            <a:r>
              <a:rPr sz="2000" spc="-10" dirty="0">
                <a:latin typeface="Verdana"/>
                <a:cs typeface="Verdana"/>
              </a:rPr>
              <a:t>mí</a:t>
            </a:r>
            <a:r>
              <a:rPr sz="2000" dirty="0">
                <a:latin typeface="Verdana"/>
                <a:cs typeface="Verdana"/>
              </a:rPr>
              <a:t>tá</a:t>
            </a:r>
            <a:r>
              <a:rPr sz="2000" spc="-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88087" y="2156323"/>
            <a:ext cx="6715125" cy="0"/>
          </a:xfrm>
          <a:custGeom>
            <a:avLst/>
            <a:gdLst/>
            <a:ahLst/>
            <a:cxnLst/>
            <a:rect l="l" t="t" r="r" b="b"/>
            <a:pathLst>
              <a:path w="6715125">
                <a:moveTo>
                  <a:pt x="0" y="0"/>
                </a:moveTo>
                <a:lnTo>
                  <a:pt x="6714808" y="0"/>
                </a:lnTo>
              </a:path>
            </a:pathLst>
          </a:custGeom>
          <a:ln w="120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90652" y="1582611"/>
            <a:ext cx="673036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spc="-60" dirty="0">
                <a:latin typeface="Times New Roman"/>
                <a:cs typeface="Times New Roman"/>
              </a:rPr>
              <a:t>e</a:t>
            </a:r>
            <a:r>
              <a:rPr sz="2250" spc="-190" dirty="0">
                <a:latin typeface="Times New Roman"/>
                <a:cs typeface="Times New Roman"/>
              </a:rPr>
              <a:t>g</a:t>
            </a:r>
            <a:r>
              <a:rPr sz="2250" spc="185" dirty="0">
                <a:latin typeface="Times New Roman"/>
                <a:cs typeface="Times New Roman"/>
              </a:rPr>
              <a:t>y</a:t>
            </a:r>
            <a:r>
              <a:rPr sz="2250" spc="-70" dirty="0">
                <a:latin typeface="Times New Roman"/>
                <a:cs typeface="Times New Roman"/>
              </a:rPr>
              <a:t>i</a:t>
            </a:r>
            <a:r>
              <a:rPr sz="2250" spc="30" dirty="0">
                <a:latin typeface="Times New Roman"/>
                <a:cs typeface="Times New Roman"/>
              </a:rPr>
              <a:t>k</a:t>
            </a:r>
            <a:r>
              <a:rPr sz="2250" spc="204" dirty="0">
                <a:latin typeface="Times New Roman"/>
                <a:cs typeface="Times New Roman"/>
              </a:rPr>
              <a:t> </a:t>
            </a:r>
            <a:r>
              <a:rPr sz="2250" spc="-70" dirty="0">
                <a:latin typeface="Times New Roman"/>
                <a:cs typeface="Times New Roman"/>
              </a:rPr>
              <a:t>j</a:t>
            </a:r>
            <a:r>
              <a:rPr sz="2250" dirty="0">
                <a:latin typeface="Times New Roman"/>
                <a:cs typeface="Times New Roman"/>
              </a:rPr>
              <a:t>ó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130" dirty="0">
                <a:latin typeface="Times New Roman"/>
                <a:cs typeface="Times New Roman"/>
              </a:rPr>
              <a:t>z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spc="30" dirty="0">
                <a:latin typeface="Times New Roman"/>
                <a:cs typeface="Times New Roman"/>
              </a:rPr>
              <a:t>g</a:t>
            </a:r>
            <a:r>
              <a:rPr sz="2250" spc="-21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(</a:t>
            </a:r>
            <a:r>
              <a:rPr sz="2250" spc="55" dirty="0">
                <a:latin typeface="Times New Roman"/>
                <a:cs typeface="Times New Roman"/>
              </a:rPr>
              <a:t>X</a:t>
            </a:r>
            <a:r>
              <a:rPr sz="2250" spc="20" dirty="0">
                <a:latin typeface="Times New Roman"/>
                <a:cs typeface="Times New Roman"/>
              </a:rPr>
              <a:t>)</a:t>
            </a:r>
            <a:r>
              <a:rPr sz="2250" spc="-215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k</a:t>
            </a:r>
            <a:r>
              <a:rPr sz="2250" spc="-60" dirty="0">
                <a:latin typeface="Times New Roman"/>
                <a:cs typeface="Times New Roman"/>
              </a:rPr>
              <a:t>e</a:t>
            </a:r>
            <a:r>
              <a:rPr sz="2250" dirty="0">
                <a:latin typeface="Times New Roman"/>
                <a:cs typeface="Times New Roman"/>
              </a:rPr>
              <a:t>r</a:t>
            </a:r>
            <a:r>
              <a:rPr sz="2250" spc="-60" dirty="0">
                <a:latin typeface="Times New Roman"/>
                <a:cs typeface="Times New Roman"/>
              </a:rPr>
              <a:t>e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-60" dirty="0">
                <a:latin typeface="Times New Roman"/>
                <a:cs typeface="Times New Roman"/>
              </a:rPr>
              <a:t>e</a:t>
            </a:r>
            <a:r>
              <a:rPr sz="2250" spc="125" dirty="0">
                <a:latin typeface="Times New Roman"/>
                <a:cs typeface="Times New Roman"/>
              </a:rPr>
              <a:t>t</a:t>
            </a:r>
            <a:r>
              <a:rPr sz="2250" spc="15" dirty="0">
                <a:latin typeface="Times New Roman"/>
                <a:cs typeface="Times New Roman"/>
              </a:rPr>
              <a:t>t</a:t>
            </a:r>
            <a:r>
              <a:rPr sz="2250" spc="-95" dirty="0">
                <a:latin typeface="Times New Roman"/>
                <a:cs typeface="Times New Roman"/>
              </a:rPr>
              <a:t> </a:t>
            </a:r>
            <a:r>
              <a:rPr sz="2250" spc="-60" dirty="0">
                <a:latin typeface="Times New Roman"/>
                <a:cs typeface="Times New Roman"/>
              </a:rPr>
              <a:t>me</a:t>
            </a:r>
            <a:r>
              <a:rPr sz="2250" dirty="0">
                <a:latin typeface="Times New Roman"/>
                <a:cs typeface="Times New Roman"/>
              </a:rPr>
              <a:t>n</a:t>
            </a:r>
            <a:r>
              <a:rPr sz="2250" spc="185" dirty="0">
                <a:latin typeface="Times New Roman"/>
                <a:cs typeface="Times New Roman"/>
              </a:rPr>
              <a:t>y</a:t>
            </a:r>
            <a:r>
              <a:rPr sz="2250" spc="-70" dirty="0">
                <a:latin typeface="Times New Roman"/>
                <a:cs typeface="Times New Roman"/>
              </a:rPr>
              <a:t>i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-60" dirty="0">
                <a:latin typeface="Times New Roman"/>
                <a:cs typeface="Times New Roman"/>
              </a:rPr>
              <a:t>é</a:t>
            </a:r>
            <a:r>
              <a:rPr sz="2250" spc="30" dirty="0">
                <a:latin typeface="Times New Roman"/>
                <a:cs typeface="Times New Roman"/>
              </a:rPr>
              <a:t>g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-229" dirty="0">
                <a:latin typeface="Times New Roman"/>
                <a:cs typeface="Times New Roman"/>
              </a:rPr>
              <a:t> </a:t>
            </a:r>
            <a:r>
              <a:rPr sz="3650" spc="-680" dirty="0">
                <a:latin typeface="Symbol"/>
                <a:cs typeface="Symbol"/>
              </a:rPr>
              <a:t></a:t>
            </a:r>
            <a:r>
              <a:rPr sz="2250" i="1" spc="195" dirty="0">
                <a:latin typeface="Times New Roman"/>
                <a:cs typeface="Times New Roman"/>
              </a:rPr>
              <a:t>Q</a:t>
            </a:r>
            <a:r>
              <a:rPr sz="1950" i="1" spc="52" baseline="44871" dirty="0">
                <a:latin typeface="Times New Roman"/>
                <a:cs typeface="Times New Roman"/>
              </a:rPr>
              <a:t>D</a:t>
            </a:r>
            <a:r>
              <a:rPr sz="1950" i="1" spc="-187" baseline="44871" dirty="0">
                <a:latin typeface="Times New Roman"/>
                <a:cs typeface="Times New Roman"/>
              </a:rPr>
              <a:t> </a:t>
            </a:r>
            <a:r>
              <a:rPr sz="1950" i="1" spc="30" baseline="-4273" dirty="0">
                <a:latin typeface="Times New Roman"/>
                <a:cs typeface="Times New Roman"/>
              </a:rPr>
              <a:t>x</a:t>
            </a:r>
            <a:r>
              <a:rPr sz="1950" i="1" spc="22" baseline="-4273" dirty="0">
                <a:latin typeface="Times New Roman"/>
                <a:cs typeface="Times New Roman"/>
              </a:rPr>
              <a:t> </a:t>
            </a:r>
            <a:r>
              <a:rPr sz="3650" spc="-320" dirty="0">
                <a:latin typeface="Symbol"/>
                <a:cs typeface="Symbol"/>
              </a:rPr>
              <a:t></a:t>
            </a:r>
            <a:r>
              <a:rPr sz="2250" spc="55" dirty="0">
                <a:latin typeface="Times New Roman"/>
                <a:cs typeface="Times New Roman"/>
              </a:rPr>
              <a:t>%</a:t>
            </a:r>
            <a:r>
              <a:rPr sz="2250" spc="-265" dirty="0">
                <a:latin typeface="Times New Roman"/>
                <a:cs typeface="Times New Roman"/>
              </a:rPr>
              <a:t> </a:t>
            </a:r>
            <a:r>
              <a:rPr sz="2250" spc="20" dirty="0">
                <a:latin typeface="Times New Roman"/>
                <a:cs typeface="Times New Roman"/>
              </a:rPr>
              <a:t>-</a:t>
            </a:r>
            <a:r>
              <a:rPr sz="2250" spc="-27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o</a:t>
            </a:r>
            <a:r>
              <a:rPr sz="2250" spc="25" dirty="0">
                <a:latin typeface="Times New Roman"/>
                <a:cs typeface="Times New Roman"/>
              </a:rPr>
              <a:t>s</a:t>
            </a:r>
            <a:r>
              <a:rPr sz="2250" spc="-9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v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spc="-70" dirty="0">
                <a:latin typeface="Times New Roman"/>
                <a:cs typeface="Times New Roman"/>
              </a:rPr>
              <a:t>l</a:t>
            </a:r>
            <a:r>
              <a:rPr sz="2250" spc="125" dirty="0">
                <a:latin typeface="Times New Roman"/>
                <a:cs typeface="Times New Roman"/>
              </a:rPr>
              <a:t>t</a:t>
            </a:r>
            <a:r>
              <a:rPr sz="2250" dirty="0">
                <a:latin typeface="Times New Roman"/>
                <a:cs typeface="Times New Roman"/>
              </a:rPr>
              <a:t>o</a:t>
            </a:r>
            <a:r>
              <a:rPr sz="2250" spc="130" dirty="0">
                <a:latin typeface="Times New Roman"/>
                <a:cs typeface="Times New Roman"/>
              </a:rPr>
              <a:t>z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30" dirty="0">
                <a:latin typeface="Times New Roman"/>
                <a:cs typeface="Times New Roman"/>
              </a:rPr>
              <a:t>a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8902" y="2004919"/>
            <a:ext cx="5318760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55"/>
              </a:lnSpc>
              <a:tabLst>
                <a:tab pos="2947670" algn="l"/>
                <a:tab pos="3349625" algn="l"/>
              </a:tabLst>
            </a:pPr>
            <a:r>
              <a:rPr sz="2250" spc="-60" dirty="0">
                <a:latin typeface="Times New Roman"/>
                <a:cs typeface="Times New Roman"/>
              </a:rPr>
              <a:t>má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-70" dirty="0">
                <a:latin typeface="Times New Roman"/>
                <a:cs typeface="Times New Roman"/>
              </a:rPr>
              <a:t>i</a:t>
            </a:r>
            <a:r>
              <a:rPr sz="2250" spc="30" dirty="0">
                <a:latin typeface="Times New Roman"/>
                <a:cs typeface="Times New Roman"/>
              </a:rPr>
              <a:t>k</a:t>
            </a:r>
            <a:r>
              <a:rPr sz="2250" spc="254" dirty="0">
                <a:latin typeface="Times New Roman"/>
                <a:cs typeface="Times New Roman"/>
              </a:rPr>
              <a:t> </a:t>
            </a:r>
            <a:r>
              <a:rPr sz="2250" spc="-70" dirty="0">
                <a:latin typeface="Times New Roman"/>
                <a:cs typeface="Times New Roman"/>
              </a:rPr>
              <a:t>j</a:t>
            </a:r>
            <a:r>
              <a:rPr sz="2250" dirty="0">
                <a:latin typeface="Times New Roman"/>
                <a:cs typeface="Times New Roman"/>
              </a:rPr>
              <a:t>ó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130" dirty="0">
                <a:latin typeface="Times New Roman"/>
                <a:cs typeface="Times New Roman"/>
              </a:rPr>
              <a:t>z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spc="30" dirty="0">
                <a:latin typeface="Times New Roman"/>
                <a:cs typeface="Times New Roman"/>
              </a:rPr>
              <a:t>g</a:t>
            </a:r>
            <a:r>
              <a:rPr sz="2250" spc="-215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(</a:t>
            </a:r>
            <a:r>
              <a:rPr sz="2250" spc="-125" dirty="0">
                <a:latin typeface="Times New Roman"/>
                <a:cs typeface="Times New Roman"/>
              </a:rPr>
              <a:t>Y</a:t>
            </a:r>
            <a:r>
              <a:rPr sz="2250" spc="20" dirty="0">
                <a:latin typeface="Times New Roman"/>
                <a:cs typeface="Times New Roman"/>
              </a:rPr>
              <a:t>)</a:t>
            </a:r>
            <a:r>
              <a:rPr sz="2250" spc="-60" dirty="0">
                <a:latin typeface="Times New Roman"/>
                <a:cs typeface="Times New Roman"/>
              </a:rPr>
              <a:t> á</a:t>
            </a:r>
            <a:r>
              <a:rPr sz="2250" dirty="0">
                <a:latin typeface="Times New Roman"/>
                <a:cs typeface="Times New Roman"/>
              </a:rPr>
              <a:t>r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dirty="0">
                <a:latin typeface="Times New Roman"/>
                <a:cs typeface="Times New Roman"/>
              </a:rPr>
              <a:t>n</a:t>
            </a:r>
            <a:r>
              <a:rPr sz="2250" spc="-60" dirty="0">
                <a:latin typeface="Times New Roman"/>
                <a:cs typeface="Times New Roman"/>
              </a:rPr>
              <a:t>a</a:t>
            </a:r>
            <a:r>
              <a:rPr sz="2250" spc="30" dirty="0">
                <a:latin typeface="Times New Roman"/>
                <a:cs typeface="Times New Roman"/>
              </a:rPr>
              <a:t>k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3550" spc="-285" dirty="0">
                <a:latin typeface="Symbol"/>
                <a:cs typeface="Symbol"/>
              </a:rPr>
              <a:t></a:t>
            </a:r>
            <a:r>
              <a:rPr sz="2250" i="1" spc="30" dirty="0">
                <a:latin typeface="Times New Roman"/>
                <a:cs typeface="Times New Roman"/>
              </a:rPr>
              <a:t>p</a:t>
            </a:r>
            <a:r>
              <a:rPr sz="2250" i="1" dirty="0">
                <a:latin typeface="Times New Roman"/>
                <a:cs typeface="Times New Roman"/>
              </a:rPr>
              <a:t>	</a:t>
            </a:r>
            <a:r>
              <a:rPr sz="3550" spc="-275" dirty="0">
                <a:latin typeface="Symbol"/>
                <a:cs typeface="Symbol"/>
              </a:rPr>
              <a:t></a:t>
            </a:r>
            <a:r>
              <a:rPr sz="2250" spc="55" dirty="0">
                <a:latin typeface="Times New Roman"/>
                <a:cs typeface="Times New Roman"/>
              </a:rPr>
              <a:t>%</a:t>
            </a:r>
            <a:r>
              <a:rPr sz="2250" spc="-265" dirty="0">
                <a:latin typeface="Times New Roman"/>
                <a:cs typeface="Times New Roman"/>
              </a:rPr>
              <a:t> </a:t>
            </a:r>
            <a:r>
              <a:rPr sz="2250" spc="20" dirty="0">
                <a:latin typeface="Times New Roman"/>
                <a:cs typeface="Times New Roman"/>
              </a:rPr>
              <a:t>-</a:t>
            </a:r>
            <a:r>
              <a:rPr sz="2250" spc="-275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o</a:t>
            </a:r>
            <a:r>
              <a:rPr sz="2250" spc="25" dirty="0">
                <a:latin typeface="Times New Roman"/>
                <a:cs typeface="Times New Roman"/>
              </a:rPr>
              <a:t>s</a:t>
            </a:r>
            <a:r>
              <a:rPr sz="2250" spc="-9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v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spc="-70" dirty="0">
                <a:latin typeface="Times New Roman"/>
                <a:cs typeface="Times New Roman"/>
              </a:rPr>
              <a:t>l</a:t>
            </a:r>
            <a:r>
              <a:rPr sz="2250" spc="125" dirty="0">
                <a:latin typeface="Times New Roman"/>
                <a:cs typeface="Times New Roman"/>
              </a:rPr>
              <a:t>t</a:t>
            </a:r>
            <a:r>
              <a:rPr sz="2250" dirty="0">
                <a:latin typeface="Times New Roman"/>
                <a:cs typeface="Times New Roman"/>
              </a:rPr>
              <a:t>o</a:t>
            </a:r>
            <a:r>
              <a:rPr sz="2250" spc="130" dirty="0">
                <a:latin typeface="Times New Roman"/>
                <a:cs typeface="Times New Roman"/>
              </a:rPr>
              <a:t>z</a:t>
            </a:r>
            <a:r>
              <a:rPr sz="2250" spc="-60" dirty="0">
                <a:latin typeface="Times New Roman"/>
                <a:cs typeface="Times New Roman"/>
              </a:rPr>
              <a:t>á</a:t>
            </a:r>
            <a:r>
              <a:rPr sz="2250" spc="60" dirty="0">
                <a:latin typeface="Times New Roman"/>
                <a:cs typeface="Times New Roman"/>
              </a:rPr>
              <a:t>s</a:t>
            </a:r>
            <a:r>
              <a:rPr sz="2250" spc="30" dirty="0">
                <a:latin typeface="Times New Roman"/>
                <a:cs typeface="Times New Roman"/>
              </a:rPr>
              <a:t>a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9692" y="1996651"/>
            <a:ext cx="500380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30"/>
              </a:lnSpc>
            </a:pPr>
            <a:r>
              <a:rPr sz="3600" i="1" spc="-52" baseline="12731" dirty="0">
                <a:latin typeface="Symbol"/>
                <a:cs typeface="Symbol"/>
              </a:rPr>
              <a:t></a:t>
            </a:r>
            <a:r>
              <a:rPr sz="3600" i="1" spc="-509" baseline="12731" dirty="0">
                <a:latin typeface="Times New Roman"/>
                <a:cs typeface="Times New Roman"/>
              </a:rPr>
              <a:t> </a:t>
            </a:r>
            <a:r>
              <a:rPr sz="1300" i="1" spc="85" dirty="0">
                <a:latin typeface="Times New Roman"/>
                <a:cs typeface="Times New Roman"/>
              </a:rPr>
              <a:t>x</a:t>
            </a:r>
            <a:r>
              <a:rPr sz="1300" spc="10" dirty="0">
                <a:latin typeface="Times New Roman"/>
                <a:cs typeface="Times New Roman"/>
              </a:rPr>
              <a:t>,</a:t>
            </a:r>
            <a:r>
              <a:rPr sz="1300" spc="-120" dirty="0">
                <a:latin typeface="Times New Roman"/>
                <a:cs typeface="Times New Roman"/>
              </a:rPr>
              <a:t> </a:t>
            </a:r>
            <a:r>
              <a:rPr sz="1300" i="1" spc="25" dirty="0">
                <a:latin typeface="Times New Roman"/>
                <a:cs typeface="Times New Roman"/>
              </a:rPr>
              <a:t>p</a:t>
            </a:r>
            <a:endParaRPr sz="1300">
              <a:latin typeface="Times New Roman"/>
              <a:cs typeface="Times New Roman"/>
            </a:endParaRPr>
          </a:p>
          <a:p>
            <a:pPr marR="6350" algn="r">
              <a:lnSpc>
                <a:spcPts val="590"/>
              </a:lnSpc>
            </a:pPr>
            <a:r>
              <a:rPr sz="950" i="1" spc="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12333" y="2363525"/>
            <a:ext cx="102870" cy="21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i="1" spc="20" dirty="0">
                <a:latin typeface="Times New Roman"/>
                <a:cs typeface="Times New Roman"/>
              </a:rPr>
              <a:t>y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44600" y="1943419"/>
            <a:ext cx="188595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spc="35" dirty="0">
                <a:latin typeface="Symbol"/>
                <a:cs typeface="Symbol"/>
              </a:rPr>
              <a:t>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9869" y="5329238"/>
            <a:ext cx="75057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6105" algn="l"/>
              </a:tabLst>
            </a:pPr>
            <a:r>
              <a:rPr sz="2450" i="1" spc="-130" dirty="0">
                <a:latin typeface="Symbol"/>
                <a:cs typeface="Symbol"/>
              </a:rPr>
              <a:t></a:t>
            </a:r>
            <a:r>
              <a:rPr sz="2450" i="1" spc="-130" dirty="0">
                <a:latin typeface="Times New Roman"/>
                <a:cs typeface="Times New Roman"/>
              </a:rPr>
              <a:t>	</a:t>
            </a:r>
            <a:r>
              <a:rPr sz="2350" spc="-120" dirty="0">
                <a:latin typeface="Symbol"/>
                <a:cs typeface="Symbol"/>
              </a:rPr>
              <a:t>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1606" y="5543406"/>
            <a:ext cx="35369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i="1" spc="20" dirty="0">
                <a:latin typeface="Times New Roman"/>
                <a:cs typeface="Times New Roman"/>
              </a:rPr>
              <a:t>x</a:t>
            </a:r>
            <a:r>
              <a:rPr sz="1350" spc="-25" dirty="0">
                <a:latin typeface="Times New Roman"/>
                <a:cs typeface="Times New Roman"/>
              </a:rPr>
              <a:t>,</a:t>
            </a:r>
            <a:r>
              <a:rPr sz="1350" spc="-145" dirty="0">
                <a:latin typeface="Times New Roman"/>
                <a:cs typeface="Times New Roman"/>
              </a:rPr>
              <a:t> </a:t>
            </a:r>
            <a:r>
              <a:rPr sz="1350" i="1" spc="-50" dirty="0">
                <a:latin typeface="Times New Roman"/>
                <a:cs typeface="Times New Roman"/>
              </a:rPr>
              <a:t>p</a:t>
            </a:r>
            <a:r>
              <a:rPr sz="1350" i="1" spc="-80" dirty="0">
                <a:latin typeface="Times New Roman"/>
                <a:cs typeface="Times New Roman"/>
              </a:rPr>
              <a:t> </a:t>
            </a:r>
            <a:r>
              <a:rPr sz="2025" i="1" spc="-67" baseline="-16460" dirty="0">
                <a:latin typeface="Times New Roman"/>
                <a:cs typeface="Times New Roman"/>
              </a:rPr>
              <a:t>y</a:t>
            </a:r>
            <a:endParaRPr sz="2025" baseline="-1646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01328" y="561250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183" y="0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1605" y="5612503"/>
            <a:ext cx="367030" cy="0"/>
          </a:xfrm>
          <a:custGeom>
            <a:avLst/>
            <a:gdLst/>
            <a:ahLst/>
            <a:cxnLst/>
            <a:rect l="l" t="t" r="r" b="b"/>
            <a:pathLst>
              <a:path w="367029">
                <a:moveTo>
                  <a:pt x="0" y="0"/>
                </a:moveTo>
                <a:lnTo>
                  <a:pt x="366448" y="0"/>
                </a:lnTo>
              </a:path>
            </a:pathLst>
          </a:custGeom>
          <a:ln w="1093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630911" y="5600050"/>
            <a:ext cx="1054735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4225" algn="l"/>
              </a:tabLst>
            </a:pPr>
            <a:r>
              <a:rPr sz="2250" i="1" spc="170" dirty="0">
                <a:latin typeface="Symbol"/>
                <a:cs typeface="Symbol"/>
              </a:rPr>
              <a:t></a:t>
            </a:r>
            <a:r>
              <a:rPr sz="2050" i="1" spc="285" dirty="0">
                <a:latin typeface="Times New Roman"/>
                <a:cs typeface="Times New Roman"/>
              </a:rPr>
              <a:t>p</a:t>
            </a:r>
            <a:r>
              <a:rPr sz="1200" i="1" spc="155" dirty="0">
                <a:latin typeface="Times New Roman"/>
                <a:cs typeface="Times New Roman"/>
              </a:rPr>
              <a:t>y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2050" i="1" spc="290" dirty="0">
                <a:latin typeface="Times New Roman"/>
                <a:cs typeface="Times New Roman"/>
              </a:rPr>
              <a:t>p</a:t>
            </a:r>
            <a:r>
              <a:rPr sz="1200" i="1" spc="155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5339" y="5226084"/>
            <a:ext cx="1102360" cy="51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i="1" spc="170" dirty="0">
                <a:latin typeface="Symbol"/>
                <a:cs typeface="Symbol"/>
              </a:rPr>
              <a:t></a:t>
            </a:r>
            <a:r>
              <a:rPr sz="2050" i="1" spc="409" dirty="0">
                <a:latin typeface="Times New Roman"/>
                <a:cs typeface="Times New Roman"/>
              </a:rPr>
              <a:t>Q</a:t>
            </a:r>
            <a:r>
              <a:rPr sz="1200" i="1" spc="155" dirty="0">
                <a:latin typeface="Times New Roman"/>
                <a:cs typeface="Times New Roman"/>
              </a:rPr>
              <a:t>x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70" dirty="0">
                <a:latin typeface="Times New Roman"/>
                <a:cs typeface="Times New Roman"/>
              </a:rPr>
              <a:t> </a:t>
            </a:r>
            <a:r>
              <a:rPr sz="3075" spc="254" baseline="-35230" dirty="0">
                <a:latin typeface="Times New Roman"/>
                <a:cs typeface="Times New Roman"/>
              </a:rPr>
              <a:t>:</a:t>
            </a:r>
            <a:r>
              <a:rPr sz="3075" spc="67" baseline="-35230" dirty="0">
                <a:latin typeface="Times New Roman"/>
                <a:cs typeface="Times New Roman"/>
              </a:rPr>
              <a:t> </a:t>
            </a:r>
            <a:r>
              <a:rPr sz="2050" i="1" spc="405" dirty="0">
                <a:latin typeface="Times New Roman"/>
                <a:cs typeface="Times New Roman"/>
              </a:rPr>
              <a:t>Q</a:t>
            </a:r>
            <a:r>
              <a:rPr sz="1200" i="1" spc="155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7144" rIns="0" bIns="0" rtlCol="0">
            <a:spAutoFit/>
          </a:bodyPr>
          <a:lstStyle/>
          <a:p>
            <a:pPr marL="12700">
              <a:lnSpc>
                <a:spcPts val="4455"/>
              </a:lnSpc>
            </a:pPr>
            <a:r>
              <a:rPr sz="3800" dirty="0"/>
              <a:t>Mitől</a:t>
            </a:r>
            <a:r>
              <a:rPr sz="3800" spc="-25" dirty="0"/>
              <a:t> </a:t>
            </a:r>
            <a:r>
              <a:rPr sz="3800" dirty="0"/>
              <a:t>függ</a:t>
            </a:r>
            <a:r>
              <a:rPr sz="3800" spc="-35" dirty="0"/>
              <a:t> </a:t>
            </a:r>
            <a:r>
              <a:rPr sz="3800" dirty="0"/>
              <a:t>az árrugalm</a:t>
            </a:r>
            <a:r>
              <a:rPr sz="3800" spc="-20" dirty="0"/>
              <a:t>a</a:t>
            </a:r>
            <a:r>
              <a:rPr sz="3800" dirty="0"/>
              <a:t>sság?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645668" y="1795526"/>
            <a:ext cx="7687945" cy="2557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2600" algn="l"/>
                <a:tab pos="4445000" algn="l"/>
              </a:tabLst>
            </a:pPr>
            <a:r>
              <a:rPr sz="3000" dirty="0">
                <a:latin typeface="Verdana"/>
                <a:cs typeface="Verdana"/>
              </a:rPr>
              <a:t>Hel</a:t>
            </a:r>
            <a:r>
              <a:rPr sz="3000" spc="5" dirty="0">
                <a:latin typeface="Verdana"/>
                <a:cs typeface="Verdana"/>
              </a:rPr>
              <a:t>y</a:t>
            </a:r>
            <a:r>
              <a:rPr sz="3000" dirty="0">
                <a:latin typeface="Verdana"/>
                <a:cs typeface="Verdana"/>
              </a:rPr>
              <a:t>et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esít</a:t>
            </a:r>
            <a:r>
              <a:rPr sz="3000" spc="5" dirty="0">
                <a:latin typeface="Verdana"/>
                <a:cs typeface="Verdana"/>
              </a:rPr>
              <a:t>é</a:t>
            </a:r>
            <a:r>
              <a:rPr sz="3000" dirty="0">
                <a:latin typeface="Verdana"/>
                <a:cs typeface="Verdana"/>
              </a:rPr>
              <a:t>s: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minél	több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helyet</a:t>
            </a:r>
            <a:r>
              <a:rPr sz="3000" spc="10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esítő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3000" dirty="0">
                <a:latin typeface="Verdana"/>
                <a:cs typeface="Verdana"/>
              </a:rPr>
              <a:t>termék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va</a:t>
            </a:r>
            <a:r>
              <a:rPr sz="3000" spc="-10" dirty="0">
                <a:latin typeface="Verdana"/>
                <a:cs typeface="Verdana"/>
              </a:rPr>
              <a:t>n</a:t>
            </a:r>
            <a:r>
              <a:rPr sz="3000" dirty="0">
                <a:latin typeface="Verdana"/>
                <a:cs typeface="Verdana"/>
              </a:rPr>
              <a:t>, a</a:t>
            </a:r>
            <a:r>
              <a:rPr sz="3000" spc="-15" dirty="0">
                <a:latin typeface="Verdana"/>
                <a:cs typeface="Verdana"/>
              </a:rPr>
              <a:t>n</a:t>
            </a:r>
            <a:r>
              <a:rPr sz="3000" dirty="0">
                <a:latin typeface="Verdana"/>
                <a:cs typeface="Verdana"/>
              </a:rPr>
              <a:t>nál rug</a:t>
            </a:r>
            <a:r>
              <a:rPr sz="3000" spc="-10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lmas</a:t>
            </a:r>
            <a:r>
              <a:rPr sz="3000" spc="-15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bb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3463925" algn="l"/>
                <a:tab pos="4676775" algn="l"/>
              </a:tabLst>
            </a:pPr>
            <a:r>
              <a:rPr sz="3000" dirty="0">
                <a:latin typeface="Verdana"/>
                <a:cs typeface="Verdana"/>
              </a:rPr>
              <a:t>Idő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áv: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hoss</a:t>
            </a:r>
            <a:r>
              <a:rPr sz="3000" spc="-10" dirty="0">
                <a:latin typeface="Verdana"/>
                <a:cs typeface="Verdana"/>
              </a:rPr>
              <a:t>z</a:t>
            </a:r>
            <a:r>
              <a:rPr sz="3000" dirty="0">
                <a:latin typeface="Verdana"/>
                <a:cs typeface="Verdana"/>
              </a:rPr>
              <a:t>ú	</a:t>
            </a:r>
            <a:r>
              <a:rPr sz="3000" spc="10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ávon	rugalmas</a:t>
            </a:r>
            <a:r>
              <a:rPr sz="3000" spc="-10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bb!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1733550" algn="l"/>
                <a:tab pos="5848985" algn="l"/>
              </a:tabLst>
            </a:pPr>
            <a:r>
              <a:rPr sz="3000" dirty="0">
                <a:latin typeface="Verdana"/>
                <a:cs typeface="Verdana"/>
              </a:rPr>
              <a:t>Lux</a:t>
            </a:r>
            <a:r>
              <a:rPr sz="3000" spc="-10" dirty="0">
                <a:latin typeface="Verdana"/>
                <a:cs typeface="Verdana"/>
              </a:rPr>
              <a:t>u</a:t>
            </a:r>
            <a:r>
              <a:rPr sz="3000" dirty="0">
                <a:latin typeface="Verdana"/>
                <a:cs typeface="Verdana"/>
              </a:rPr>
              <a:t>s	versus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lé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sz</a:t>
            </a:r>
            <a:r>
              <a:rPr sz="3000" spc="-10" dirty="0">
                <a:latin typeface="Verdana"/>
                <a:cs typeface="Verdana"/>
              </a:rPr>
              <a:t>ü</a:t>
            </a:r>
            <a:r>
              <a:rPr sz="3000" dirty="0">
                <a:latin typeface="Verdana"/>
                <a:cs typeface="Verdana"/>
              </a:rPr>
              <a:t>kségle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i	javak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ts val="357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dirty="0">
                <a:latin typeface="Verdana"/>
                <a:cs typeface="Verdana"/>
              </a:rPr>
              <a:t>Javak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árs</a:t>
            </a:r>
            <a:r>
              <a:rPr sz="3000" spc="-15" dirty="0">
                <a:latin typeface="Verdana"/>
                <a:cs typeface="Verdana"/>
              </a:rPr>
              <a:t>z</a:t>
            </a:r>
            <a:r>
              <a:rPr sz="3000" dirty="0">
                <a:latin typeface="Verdana"/>
                <a:cs typeface="Verdana"/>
              </a:rPr>
              <a:t>intje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600" dirty="0"/>
              <a:t>Lineáris</a:t>
            </a:r>
            <a:r>
              <a:rPr sz="3600" spc="-15" dirty="0"/>
              <a:t> </a:t>
            </a:r>
            <a:r>
              <a:rPr sz="3600" dirty="0"/>
              <a:t>keresleti</a:t>
            </a:r>
            <a:r>
              <a:rPr sz="3600" spc="-15" dirty="0"/>
              <a:t> </a:t>
            </a:r>
            <a:r>
              <a:rPr sz="3600" dirty="0"/>
              <a:t>görbe</a:t>
            </a:r>
            <a:r>
              <a:rPr sz="3600" spc="-5" dirty="0"/>
              <a:t> </a:t>
            </a:r>
            <a:r>
              <a:rPr sz="3600" dirty="0"/>
              <a:t>–</a:t>
            </a:r>
            <a:r>
              <a:rPr sz="3600" spc="-5" dirty="0"/>
              <a:t> </a:t>
            </a:r>
            <a:r>
              <a:rPr sz="3600" dirty="0"/>
              <a:t>változó árrugalm</a:t>
            </a:r>
            <a:r>
              <a:rPr sz="3600" spc="-15" dirty="0"/>
              <a:t>a</a:t>
            </a:r>
            <a:r>
              <a:rPr sz="3600" dirty="0"/>
              <a:t>ss</a:t>
            </a:r>
            <a:r>
              <a:rPr sz="3600" spc="-15" dirty="0"/>
              <a:t>á</a:t>
            </a:r>
            <a:r>
              <a:rPr sz="3600" dirty="0"/>
              <a:t>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5668" y="1914905"/>
            <a:ext cx="3411029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9220" algn="l"/>
              </a:tabLst>
            </a:pPr>
            <a:r>
              <a:rPr sz="2600" spc="-5" dirty="0">
                <a:latin typeface="Verdana"/>
                <a:cs typeface="Verdana"/>
              </a:rPr>
              <a:t>p(Q</a:t>
            </a:r>
            <a:r>
              <a:rPr sz="2600" spc="5" dirty="0">
                <a:latin typeface="Verdana"/>
                <a:cs typeface="Verdana"/>
              </a:rPr>
              <a:t>)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a</a:t>
            </a:r>
            <a:r>
              <a:rPr sz="2600" spc="5" dirty="0">
                <a:latin typeface="Verdana"/>
                <a:cs typeface="Verdana"/>
              </a:rPr>
              <a:t>-</a:t>
            </a:r>
            <a:r>
              <a:rPr sz="2600" spc="-5" dirty="0">
                <a:latin typeface="Verdana"/>
                <a:cs typeface="Verdana"/>
              </a:rPr>
              <a:t>b</a:t>
            </a:r>
            <a:r>
              <a:rPr sz="2600" dirty="0">
                <a:latin typeface="Verdana"/>
                <a:cs typeface="Verdana"/>
              </a:rPr>
              <a:t>Q</a:t>
            </a:r>
            <a:r>
              <a:rPr sz="2600" spc="-5" dirty="0">
                <a:latin typeface="Verdana"/>
                <a:cs typeface="Verdana"/>
              </a:rPr>
              <a:t> </a:t>
            </a:r>
            <a:r>
              <a:rPr sz="2600" dirty="0">
                <a:latin typeface="Symbol"/>
                <a:cs typeface="Symbol"/>
              </a:rPr>
              <a:t>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Symbol"/>
                <a:cs typeface="Symbol"/>
              </a:rPr>
              <a:t></a:t>
            </a:r>
            <a:r>
              <a:rPr sz="2600" dirty="0">
                <a:latin typeface="Verdana"/>
                <a:cs typeface="Verdana"/>
              </a:rPr>
              <a:t>=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9404" y="1663924"/>
            <a:ext cx="2747645" cy="7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3590" marR="6350" indent="-771525">
              <a:lnSpc>
                <a:spcPct val="115100"/>
              </a:lnSpc>
              <a:tabLst>
                <a:tab pos="1551305" algn="l"/>
                <a:tab pos="2144395" algn="l"/>
                <a:tab pos="2501265" algn="l"/>
              </a:tabLst>
            </a:pPr>
            <a:r>
              <a:rPr sz="3375" i="1" spc="172" baseline="-32098" dirty="0">
                <a:latin typeface="Symbol"/>
                <a:cs typeface="Symbol"/>
              </a:rPr>
              <a:t></a:t>
            </a:r>
            <a:r>
              <a:rPr sz="3375" i="1" spc="172" baseline="-32098" dirty="0">
                <a:latin typeface="Times New Roman"/>
                <a:cs typeface="Times New Roman"/>
              </a:rPr>
              <a:t> </a:t>
            </a:r>
            <a:r>
              <a:rPr sz="3375" i="1" spc="-405" baseline="-32098" dirty="0">
                <a:latin typeface="Times New Roman"/>
                <a:cs typeface="Times New Roman"/>
              </a:rPr>
              <a:t> </a:t>
            </a:r>
            <a:r>
              <a:rPr sz="3150" spc="345" baseline="-34391" dirty="0">
                <a:latin typeface="Symbol"/>
                <a:cs typeface="Symbol"/>
              </a:rPr>
              <a:t></a:t>
            </a:r>
            <a:r>
              <a:rPr sz="3150" spc="337" baseline="-34391" dirty="0">
                <a:latin typeface="Times New Roman"/>
                <a:cs typeface="Times New Roman"/>
              </a:rPr>
              <a:t> </a:t>
            </a:r>
            <a:r>
              <a:rPr sz="2100" i="1" u="sng" spc="180" dirty="0">
                <a:latin typeface="Times New Roman"/>
                <a:cs typeface="Times New Roman"/>
              </a:rPr>
              <a:t>d</a:t>
            </a:r>
            <a:r>
              <a:rPr sz="2100" i="1" u="sng" spc="325" dirty="0">
                <a:latin typeface="Times New Roman"/>
                <a:cs typeface="Times New Roman"/>
              </a:rPr>
              <a:t>Q</a:t>
            </a:r>
            <a:r>
              <a:rPr sz="2100" u="sng" spc="135" dirty="0">
                <a:latin typeface="Times New Roman"/>
                <a:cs typeface="Times New Roman"/>
              </a:rPr>
              <a:t>(</a:t>
            </a:r>
            <a:r>
              <a:rPr sz="2100" u="sng" spc="-175" dirty="0">
                <a:latin typeface="Times New Roman"/>
                <a:cs typeface="Times New Roman"/>
              </a:rPr>
              <a:t> </a:t>
            </a:r>
            <a:r>
              <a:rPr sz="2100" i="1" u="sng" spc="260" dirty="0">
                <a:latin typeface="Times New Roman"/>
                <a:cs typeface="Times New Roman"/>
              </a:rPr>
              <a:t>p</a:t>
            </a:r>
            <a:r>
              <a:rPr sz="2100" u="sng" spc="135" dirty="0">
                <a:latin typeface="Times New Roman"/>
                <a:cs typeface="Times New Roman"/>
              </a:rPr>
              <a:t>)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3150" spc="157" baseline="-34391" dirty="0">
                <a:latin typeface="Symbol"/>
                <a:cs typeface="Symbol"/>
              </a:rPr>
              <a:t></a:t>
            </a:r>
            <a:r>
              <a:rPr sz="3150" spc="-292" baseline="-34391" dirty="0">
                <a:latin typeface="Times New Roman"/>
                <a:cs typeface="Times New Roman"/>
              </a:rPr>
              <a:t> </a:t>
            </a:r>
            <a:r>
              <a:rPr sz="2100" i="1" u="sng" spc="25" dirty="0">
                <a:latin typeface="Times New Roman"/>
                <a:cs typeface="Times New Roman"/>
              </a:rPr>
              <a:t> </a:t>
            </a:r>
            <a:r>
              <a:rPr sz="2100" i="1" u="sng" spc="210" dirty="0">
                <a:latin typeface="Times New Roman"/>
                <a:cs typeface="Times New Roman"/>
              </a:rPr>
              <a:t>p</a:t>
            </a:r>
            <a:r>
              <a:rPr sz="2100" i="1" dirty="0">
                <a:latin typeface="Times New Roman"/>
                <a:cs typeface="Times New Roman"/>
              </a:rPr>
              <a:t> </a:t>
            </a:r>
            <a:r>
              <a:rPr sz="2100" i="1" spc="-175" dirty="0">
                <a:latin typeface="Times New Roman"/>
                <a:cs typeface="Times New Roman"/>
              </a:rPr>
              <a:t> </a:t>
            </a:r>
            <a:r>
              <a:rPr sz="3150" spc="345" baseline="-34391" dirty="0">
                <a:latin typeface="Symbol"/>
                <a:cs typeface="Symbol"/>
              </a:rPr>
              <a:t></a:t>
            </a:r>
            <a:r>
              <a:rPr sz="3150" spc="240" baseline="-34391" dirty="0">
                <a:latin typeface="Times New Roman"/>
                <a:cs typeface="Times New Roman"/>
              </a:rPr>
              <a:t> </a:t>
            </a:r>
            <a:r>
              <a:rPr sz="2100" u="sng" spc="210" dirty="0">
                <a:latin typeface="Times New Roman"/>
                <a:cs typeface="Times New Roman"/>
              </a:rPr>
              <a:t>1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3150" spc="157" baseline="-34391" dirty="0">
                <a:latin typeface="Symbol"/>
                <a:cs typeface="Symbol"/>
              </a:rPr>
              <a:t></a:t>
            </a:r>
            <a:r>
              <a:rPr sz="3150" spc="-292" baseline="-34391" dirty="0">
                <a:latin typeface="Times New Roman"/>
                <a:cs typeface="Times New Roman"/>
              </a:rPr>
              <a:t> </a:t>
            </a:r>
            <a:r>
              <a:rPr sz="2100" i="1" u="sng" spc="25" dirty="0">
                <a:latin typeface="Times New Roman"/>
                <a:cs typeface="Times New Roman"/>
              </a:rPr>
              <a:t> </a:t>
            </a:r>
            <a:r>
              <a:rPr sz="2100" i="1" u="sng" spc="210" dirty="0">
                <a:latin typeface="Times New Roman"/>
                <a:cs typeface="Times New Roman"/>
              </a:rPr>
              <a:t>p</a:t>
            </a:r>
            <a:r>
              <a:rPr sz="2100" i="1" spc="105" dirty="0">
                <a:latin typeface="Times New Roman"/>
                <a:cs typeface="Times New Roman"/>
              </a:rPr>
              <a:t> </a:t>
            </a:r>
            <a:r>
              <a:rPr sz="2100" i="1" spc="180" dirty="0">
                <a:latin typeface="Times New Roman"/>
                <a:cs typeface="Times New Roman"/>
              </a:rPr>
              <a:t>d</a:t>
            </a:r>
            <a:r>
              <a:rPr sz="2100" i="1" spc="210" dirty="0">
                <a:latin typeface="Times New Roman"/>
                <a:cs typeface="Times New Roman"/>
              </a:rPr>
              <a:t>p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i="1" spc="300" dirty="0">
                <a:latin typeface="Times New Roman"/>
                <a:cs typeface="Times New Roman"/>
              </a:rPr>
              <a:t>Q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i="1" spc="210" dirty="0">
                <a:latin typeface="Times New Roman"/>
                <a:cs typeface="Times New Roman"/>
              </a:rPr>
              <a:t>b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i="1" spc="300" dirty="0">
                <a:latin typeface="Times New Roman"/>
                <a:cs typeface="Times New Roman"/>
              </a:rPr>
              <a:t>Q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2987" y="2495550"/>
            <a:ext cx="0" cy="2238375"/>
          </a:xfrm>
          <a:custGeom>
            <a:avLst/>
            <a:gdLst/>
            <a:ahLst/>
            <a:cxnLst/>
            <a:rect l="l" t="t" r="r" b="b"/>
            <a:pathLst>
              <a:path h="2238375">
                <a:moveTo>
                  <a:pt x="0" y="0"/>
                </a:moveTo>
                <a:lnTo>
                  <a:pt x="0" y="22383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5212" y="4711700"/>
            <a:ext cx="2991485" cy="0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091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4100" y="2754248"/>
            <a:ext cx="2119630" cy="1989455"/>
          </a:xfrm>
          <a:custGeom>
            <a:avLst/>
            <a:gdLst/>
            <a:ahLst/>
            <a:cxnLst/>
            <a:rect l="l" t="t" r="r" b="b"/>
            <a:pathLst>
              <a:path w="2119630" h="1989454">
                <a:moveTo>
                  <a:pt x="0" y="0"/>
                </a:moveTo>
                <a:lnTo>
                  <a:pt x="2119376" y="198920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8515" y="2407030"/>
            <a:ext cx="1682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p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6697" y="4709159"/>
            <a:ext cx="2057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85850" y="3765550"/>
            <a:ext cx="1033780" cy="0"/>
          </a:xfrm>
          <a:custGeom>
            <a:avLst/>
            <a:gdLst/>
            <a:ahLst/>
            <a:cxnLst/>
            <a:rect l="l" t="t" r="r" b="b"/>
            <a:pathLst>
              <a:path w="1033780">
                <a:moveTo>
                  <a:pt x="0" y="0"/>
                </a:moveTo>
                <a:lnTo>
                  <a:pt x="103352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65350" y="3754501"/>
            <a:ext cx="0" cy="957580"/>
          </a:xfrm>
          <a:custGeom>
            <a:avLst/>
            <a:gdLst/>
            <a:ahLst/>
            <a:cxnLst/>
            <a:rect l="l" t="t" r="r" b="b"/>
            <a:pathLst>
              <a:path h="957579">
                <a:moveTo>
                  <a:pt x="0" y="0"/>
                </a:moveTo>
                <a:lnTo>
                  <a:pt x="0" y="9571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1090" y="2643504"/>
            <a:ext cx="16319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592" y="3537457"/>
            <a:ext cx="4114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a/2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2145" y="2902330"/>
            <a:ext cx="5511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Verdana"/>
                <a:cs typeface="Verdana"/>
              </a:rPr>
              <a:t>&gt;1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77872" y="3612133"/>
            <a:ext cx="5511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Verdana"/>
                <a:cs typeface="Verdana"/>
              </a:rPr>
              <a:t>=1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08200" y="375450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52" y="17936"/>
                </a:lnTo>
                <a:lnTo>
                  <a:pt x="0" y="44450"/>
                </a:lnTo>
                <a:lnTo>
                  <a:pt x="2093" y="57945"/>
                </a:lnTo>
                <a:lnTo>
                  <a:pt x="8342" y="70347"/>
                </a:lnTo>
                <a:lnTo>
                  <a:pt x="17991" y="80147"/>
                </a:lnTo>
                <a:lnTo>
                  <a:pt x="30280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06"/>
                </a:lnTo>
                <a:lnTo>
                  <a:pt x="80557" y="18497"/>
                </a:lnTo>
                <a:lnTo>
                  <a:pt x="70908" y="8715"/>
                </a:lnTo>
                <a:lnTo>
                  <a:pt x="58619" y="2302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08200" y="375450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52" y="8306"/>
                </a:lnTo>
                <a:lnTo>
                  <a:pt x="44450" y="0"/>
                </a:lnTo>
                <a:lnTo>
                  <a:pt x="58619" y="2302"/>
                </a:lnTo>
                <a:lnTo>
                  <a:pt x="70908" y="8715"/>
                </a:lnTo>
                <a:lnTo>
                  <a:pt x="80557" y="18497"/>
                </a:lnTo>
                <a:lnTo>
                  <a:pt x="86806" y="30906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80" y="86585"/>
                </a:lnTo>
                <a:lnTo>
                  <a:pt x="17991" y="80147"/>
                </a:lnTo>
                <a:lnTo>
                  <a:pt x="8342" y="70347"/>
                </a:lnTo>
                <a:lnTo>
                  <a:pt x="2093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57275" y="27368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41" y="17991"/>
                </a:lnTo>
                <a:lnTo>
                  <a:pt x="0" y="44450"/>
                </a:lnTo>
                <a:lnTo>
                  <a:pt x="2090" y="57945"/>
                </a:lnTo>
                <a:lnTo>
                  <a:pt x="8331" y="70347"/>
                </a:lnTo>
                <a:lnTo>
                  <a:pt x="17974" y="80147"/>
                </a:lnTo>
                <a:lnTo>
                  <a:pt x="30265" y="86585"/>
                </a:lnTo>
                <a:lnTo>
                  <a:pt x="44450" y="88900"/>
                </a:lnTo>
                <a:lnTo>
                  <a:pt x="57960" y="86806"/>
                </a:lnTo>
                <a:lnTo>
                  <a:pt x="70364" y="80557"/>
                </a:lnTo>
                <a:lnTo>
                  <a:pt x="80158" y="70908"/>
                </a:lnTo>
                <a:lnTo>
                  <a:pt x="86588" y="58619"/>
                </a:lnTo>
                <a:lnTo>
                  <a:pt x="88900" y="44450"/>
                </a:lnTo>
                <a:lnTo>
                  <a:pt x="86809" y="30954"/>
                </a:lnTo>
                <a:lnTo>
                  <a:pt x="80568" y="18552"/>
                </a:lnTo>
                <a:lnTo>
                  <a:pt x="70925" y="8752"/>
                </a:lnTo>
                <a:lnTo>
                  <a:pt x="58634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7275" y="273685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35" y="8342"/>
                </a:lnTo>
                <a:lnTo>
                  <a:pt x="44450" y="0"/>
                </a:lnTo>
                <a:lnTo>
                  <a:pt x="58634" y="2314"/>
                </a:lnTo>
                <a:lnTo>
                  <a:pt x="70925" y="8752"/>
                </a:lnTo>
                <a:lnTo>
                  <a:pt x="80568" y="18552"/>
                </a:lnTo>
                <a:lnTo>
                  <a:pt x="86809" y="30954"/>
                </a:lnTo>
                <a:lnTo>
                  <a:pt x="88900" y="44450"/>
                </a:lnTo>
                <a:lnTo>
                  <a:pt x="86588" y="58619"/>
                </a:lnTo>
                <a:lnTo>
                  <a:pt x="80158" y="70908"/>
                </a:lnTo>
                <a:lnTo>
                  <a:pt x="70364" y="80557"/>
                </a:lnTo>
                <a:lnTo>
                  <a:pt x="57960" y="86806"/>
                </a:lnTo>
                <a:lnTo>
                  <a:pt x="44450" y="88900"/>
                </a:lnTo>
                <a:lnTo>
                  <a:pt x="30265" y="86585"/>
                </a:lnTo>
                <a:lnTo>
                  <a:pt x="17974" y="80147"/>
                </a:lnTo>
                <a:lnTo>
                  <a:pt x="8331" y="70347"/>
                </a:lnTo>
                <a:lnTo>
                  <a:pt x="2090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87948" y="4217306"/>
            <a:ext cx="391160" cy="0"/>
          </a:xfrm>
          <a:custGeom>
            <a:avLst/>
            <a:gdLst/>
            <a:ahLst/>
            <a:cxnLst/>
            <a:rect l="l" t="t" r="r" b="b"/>
            <a:pathLst>
              <a:path w="391159">
                <a:moveTo>
                  <a:pt x="0" y="0"/>
                </a:moveTo>
                <a:lnTo>
                  <a:pt x="390757" y="0"/>
                </a:lnTo>
              </a:path>
            </a:pathLst>
          </a:custGeom>
          <a:ln w="108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35898" y="4030598"/>
            <a:ext cx="76200" cy="408305"/>
          </a:xfrm>
          <a:custGeom>
            <a:avLst/>
            <a:gdLst/>
            <a:ahLst/>
            <a:cxnLst/>
            <a:rect l="l" t="t" r="r" b="b"/>
            <a:pathLst>
              <a:path w="76200" h="408304">
                <a:moveTo>
                  <a:pt x="31750" y="331850"/>
                </a:moveTo>
                <a:lnTo>
                  <a:pt x="0" y="331850"/>
                </a:lnTo>
                <a:lnTo>
                  <a:pt x="38100" y="408050"/>
                </a:lnTo>
                <a:lnTo>
                  <a:pt x="69850" y="344550"/>
                </a:lnTo>
                <a:lnTo>
                  <a:pt x="31750" y="344550"/>
                </a:lnTo>
                <a:lnTo>
                  <a:pt x="31750" y="331850"/>
                </a:lnTo>
                <a:close/>
              </a:path>
              <a:path w="76200" h="408304">
                <a:moveTo>
                  <a:pt x="44450" y="0"/>
                </a:moveTo>
                <a:lnTo>
                  <a:pt x="31750" y="0"/>
                </a:lnTo>
                <a:lnTo>
                  <a:pt x="31750" y="344550"/>
                </a:lnTo>
                <a:lnTo>
                  <a:pt x="44450" y="344550"/>
                </a:lnTo>
                <a:lnTo>
                  <a:pt x="44450" y="0"/>
                </a:lnTo>
                <a:close/>
              </a:path>
              <a:path w="76200" h="408304">
                <a:moveTo>
                  <a:pt x="76200" y="331850"/>
                </a:moveTo>
                <a:lnTo>
                  <a:pt x="44450" y="331850"/>
                </a:lnTo>
                <a:lnTo>
                  <a:pt x="44450" y="344550"/>
                </a:lnTo>
                <a:lnTo>
                  <a:pt x="69850" y="344550"/>
                </a:lnTo>
                <a:lnTo>
                  <a:pt x="76200" y="331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15075" y="2563367"/>
            <a:ext cx="1175385" cy="802640"/>
          </a:xfrm>
          <a:custGeom>
            <a:avLst/>
            <a:gdLst/>
            <a:ahLst/>
            <a:cxnLst/>
            <a:rect l="l" t="t" r="r" b="b"/>
            <a:pathLst>
              <a:path w="1175384" h="802639">
                <a:moveTo>
                  <a:pt x="41528" y="727710"/>
                </a:moveTo>
                <a:lnTo>
                  <a:pt x="0" y="802132"/>
                </a:lnTo>
                <a:lnTo>
                  <a:pt x="84454" y="790829"/>
                </a:lnTo>
                <a:lnTo>
                  <a:pt x="71413" y="771652"/>
                </a:lnTo>
                <a:lnTo>
                  <a:pt x="56134" y="771652"/>
                </a:lnTo>
                <a:lnTo>
                  <a:pt x="48895" y="761111"/>
                </a:lnTo>
                <a:lnTo>
                  <a:pt x="59390" y="753973"/>
                </a:lnTo>
                <a:lnTo>
                  <a:pt x="41528" y="727710"/>
                </a:lnTo>
                <a:close/>
              </a:path>
              <a:path w="1175384" h="802639">
                <a:moveTo>
                  <a:pt x="59390" y="753973"/>
                </a:moveTo>
                <a:lnTo>
                  <a:pt x="48895" y="761111"/>
                </a:lnTo>
                <a:lnTo>
                  <a:pt x="56134" y="771652"/>
                </a:lnTo>
                <a:lnTo>
                  <a:pt x="66580" y="764545"/>
                </a:lnTo>
                <a:lnTo>
                  <a:pt x="59390" y="753973"/>
                </a:lnTo>
                <a:close/>
              </a:path>
              <a:path w="1175384" h="802639">
                <a:moveTo>
                  <a:pt x="66580" y="764545"/>
                </a:moveTo>
                <a:lnTo>
                  <a:pt x="56134" y="771652"/>
                </a:lnTo>
                <a:lnTo>
                  <a:pt x="71413" y="771652"/>
                </a:lnTo>
                <a:lnTo>
                  <a:pt x="66580" y="764545"/>
                </a:lnTo>
                <a:close/>
              </a:path>
              <a:path w="1175384" h="802639">
                <a:moveTo>
                  <a:pt x="1168019" y="0"/>
                </a:moveTo>
                <a:lnTo>
                  <a:pt x="59390" y="753973"/>
                </a:lnTo>
                <a:lnTo>
                  <a:pt x="66580" y="764545"/>
                </a:lnTo>
                <a:lnTo>
                  <a:pt x="1175130" y="10414"/>
                </a:lnTo>
                <a:lnTo>
                  <a:pt x="1168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12048" y="2541523"/>
            <a:ext cx="76200" cy="774700"/>
          </a:xfrm>
          <a:custGeom>
            <a:avLst/>
            <a:gdLst/>
            <a:ahLst/>
            <a:cxnLst/>
            <a:rect l="l" t="t" r="r" b="b"/>
            <a:pathLst>
              <a:path w="76200" h="774700">
                <a:moveTo>
                  <a:pt x="31750" y="698500"/>
                </a:moveTo>
                <a:lnTo>
                  <a:pt x="0" y="698500"/>
                </a:lnTo>
                <a:lnTo>
                  <a:pt x="38100" y="774700"/>
                </a:lnTo>
                <a:lnTo>
                  <a:pt x="69850" y="711200"/>
                </a:lnTo>
                <a:lnTo>
                  <a:pt x="31750" y="711200"/>
                </a:lnTo>
                <a:lnTo>
                  <a:pt x="31750" y="698500"/>
                </a:lnTo>
                <a:close/>
              </a:path>
              <a:path w="76200" h="774700">
                <a:moveTo>
                  <a:pt x="44450" y="0"/>
                </a:moveTo>
                <a:lnTo>
                  <a:pt x="31750" y="0"/>
                </a:lnTo>
                <a:lnTo>
                  <a:pt x="31750" y="711200"/>
                </a:lnTo>
                <a:lnTo>
                  <a:pt x="44450" y="711200"/>
                </a:lnTo>
                <a:lnTo>
                  <a:pt x="44450" y="0"/>
                </a:lnTo>
                <a:close/>
              </a:path>
              <a:path w="76200" h="774700">
                <a:moveTo>
                  <a:pt x="76200" y="698500"/>
                </a:moveTo>
                <a:lnTo>
                  <a:pt x="44450" y="698500"/>
                </a:lnTo>
                <a:lnTo>
                  <a:pt x="44450" y="711200"/>
                </a:lnTo>
                <a:lnTo>
                  <a:pt x="69850" y="711200"/>
                </a:lnTo>
                <a:lnTo>
                  <a:pt x="76200" y="698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637" y="4857750"/>
            <a:ext cx="1122680" cy="43180"/>
          </a:xfrm>
          <a:custGeom>
            <a:avLst/>
            <a:gdLst/>
            <a:ahLst/>
            <a:cxnLst/>
            <a:rect l="l" t="t" r="r" b="b"/>
            <a:pathLst>
              <a:path w="1122680" h="43179">
                <a:moveTo>
                  <a:pt x="1122362" y="0"/>
                </a:moveTo>
                <a:lnTo>
                  <a:pt x="1076606" y="18446"/>
                </a:lnTo>
                <a:lnTo>
                  <a:pt x="1028890" y="21462"/>
                </a:lnTo>
                <a:lnTo>
                  <a:pt x="654748" y="21462"/>
                </a:lnTo>
                <a:lnTo>
                  <a:pt x="616379" y="23330"/>
                </a:lnTo>
                <a:lnTo>
                  <a:pt x="574327" y="31901"/>
                </a:lnTo>
                <a:lnTo>
                  <a:pt x="561149" y="42925"/>
                </a:lnTo>
                <a:lnTo>
                  <a:pt x="559025" y="38326"/>
                </a:lnTo>
                <a:lnTo>
                  <a:pt x="552949" y="34080"/>
                </a:lnTo>
                <a:lnTo>
                  <a:pt x="515449" y="24450"/>
                </a:lnTo>
                <a:lnTo>
                  <a:pt x="467677" y="21462"/>
                </a:lnTo>
                <a:lnTo>
                  <a:pt x="93535" y="21462"/>
                </a:lnTo>
                <a:lnTo>
                  <a:pt x="73613" y="20973"/>
                </a:lnTo>
                <a:lnTo>
                  <a:pt x="55165" y="19573"/>
                </a:lnTo>
                <a:lnTo>
                  <a:pt x="13135" y="10955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86051" y="4864100"/>
            <a:ext cx="1090930" cy="52705"/>
          </a:xfrm>
          <a:custGeom>
            <a:avLst/>
            <a:gdLst/>
            <a:ahLst/>
            <a:cxnLst/>
            <a:rect l="l" t="t" r="r" b="b"/>
            <a:pathLst>
              <a:path w="1090929" h="52704">
                <a:moveTo>
                  <a:pt x="1090549" y="0"/>
                </a:moveTo>
                <a:lnTo>
                  <a:pt x="1045005" y="22686"/>
                </a:lnTo>
                <a:lnTo>
                  <a:pt x="999617" y="26162"/>
                </a:lnTo>
                <a:lnTo>
                  <a:pt x="636143" y="26162"/>
                </a:lnTo>
                <a:lnTo>
                  <a:pt x="582163" y="31301"/>
                </a:lnTo>
                <a:lnTo>
                  <a:pt x="545651" y="49750"/>
                </a:lnTo>
                <a:lnTo>
                  <a:pt x="545211" y="52324"/>
                </a:lnTo>
                <a:lnTo>
                  <a:pt x="543084" y="46698"/>
                </a:lnTo>
                <a:lnTo>
                  <a:pt x="537006" y="41482"/>
                </a:lnTo>
                <a:lnTo>
                  <a:pt x="499600" y="29647"/>
                </a:lnTo>
                <a:lnTo>
                  <a:pt x="454406" y="26162"/>
                </a:lnTo>
                <a:lnTo>
                  <a:pt x="90805" y="26162"/>
                </a:lnTo>
                <a:lnTo>
                  <a:pt x="71171" y="25550"/>
                </a:lnTo>
                <a:lnTo>
                  <a:pt x="53022" y="23802"/>
                </a:lnTo>
                <a:lnTo>
                  <a:pt x="12020" y="13032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13026" y="46259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15" y="17991"/>
                </a:lnTo>
                <a:lnTo>
                  <a:pt x="0" y="44450"/>
                </a:lnTo>
                <a:lnTo>
                  <a:pt x="2082" y="57945"/>
                </a:lnTo>
                <a:lnTo>
                  <a:pt x="8306" y="70347"/>
                </a:lnTo>
                <a:lnTo>
                  <a:pt x="17936" y="80147"/>
                </a:lnTo>
                <a:lnTo>
                  <a:pt x="30231" y="86585"/>
                </a:lnTo>
                <a:lnTo>
                  <a:pt x="44450" y="88900"/>
                </a:lnTo>
                <a:lnTo>
                  <a:pt x="57945" y="86806"/>
                </a:lnTo>
                <a:lnTo>
                  <a:pt x="70347" y="80557"/>
                </a:lnTo>
                <a:lnTo>
                  <a:pt x="80147" y="70908"/>
                </a:lnTo>
                <a:lnTo>
                  <a:pt x="86585" y="58619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13026" y="46259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497" y="8342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19"/>
                </a:lnTo>
                <a:lnTo>
                  <a:pt x="80147" y="70908"/>
                </a:lnTo>
                <a:lnTo>
                  <a:pt x="70347" y="80557"/>
                </a:lnTo>
                <a:lnTo>
                  <a:pt x="57945" y="86806"/>
                </a:lnTo>
                <a:lnTo>
                  <a:pt x="44450" y="88900"/>
                </a:lnTo>
                <a:lnTo>
                  <a:pt x="30231" y="86585"/>
                </a:lnTo>
                <a:lnTo>
                  <a:pt x="17936" y="80147"/>
                </a:lnTo>
                <a:lnTo>
                  <a:pt x="8306" y="70347"/>
                </a:lnTo>
                <a:lnTo>
                  <a:pt x="2082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35123" y="4754498"/>
            <a:ext cx="76200" cy="817880"/>
          </a:xfrm>
          <a:custGeom>
            <a:avLst/>
            <a:gdLst/>
            <a:ahLst/>
            <a:cxnLst/>
            <a:rect l="l" t="t" r="r" b="b"/>
            <a:pathLst>
              <a:path w="76200" h="817879">
                <a:moveTo>
                  <a:pt x="31750" y="741426"/>
                </a:moveTo>
                <a:lnTo>
                  <a:pt x="0" y="741426"/>
                </a:lnTo>
                <a:lnTo>
                  <a:pt x="38100" y="817626"/>
                </a:lnTo>
                <a:lnTo>
                  <a:pt x="69850" y="754126"/>
                </a:lnTo>
                <a:lnTo>
                  <a:pt x="31750" y="754126"/>
                </a:lnTo>
                <a:lnTo>
                  <a:pt x="31750" y="741426"/>
                </a:lnTo>
                <a:close/>
              </a:path>
              <a:path w="76200" h="817879">
                <a:moveTo>
                  <a:pt x="44450" y="0"/>
                </a:moveTo>
                <a:lnTo>
                  <a:pt x="31750" y="0"/>
                </a:lnTo>
                <a:lnTo>
                  <a:pt x="31750" y="754126"/>
                </a:lnTo>
                <a:lnTo>
                  <a:pt x="44450" y="754126"/>
                </a:lnTo>
                <a:lnTo>
                  <a:pt x="44450" y="0"/>
                </a:lnTo>
                <a:close/>
              </a:path>
              <a:path w="76200" h="817879">
                <a:moveTo>
                  <a:pt x="76200" y="741426"/>
                </a:moveTo>
                <a:lnTo>
                  <a:pt x="44450" y="741426"/>
                </a:lnTo>
                <a:lnTo>
                  <a:pt x="44450" y="754126"/>
                </a:lnTo>
                <a:lnTo>
                  <a:pt x="69850" y="754126"/>
                </a:lnTo>
                <a:lnTo>
                  <a:pt x="76200" y="741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020948" y="4009008"/>
            <a:ext cx="802005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Verdana"/>
                <a:cs typeface="Verdana"/>
              </a:rPr>
              <a:t>&lt;1</a:t>
            </a:r>
            <a:endParaRPr sz="1800">
              <a:latin typeface="Verdana"/>
              <a:cs typeface="Verdana"/>
            </a:endParaRPr>
          </a:p>
          <a:p>
            <a:pPr marL="334645">
              <a:lnSpc>
                <a:spcPct val="100000"/>
              </a:lnSpc>
              <a:spcBef>
                <a:spcPts val="1015"/>
              </a:spcBef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Arial"/>
                <a:cs typeface="Arial"/>
              </a:rPr>
              <a:t>=0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0152" y="3473830"/>
            <a:ext cx="85280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á</a:t>
            </a:r>
            <a:r>
              <a:rPr sz="1800" spc="5" dirty="0">
                <a:latin typeface="Verdana"/>
                <a:cs typeface="Verdana"/>
              </a:rPr>
              <a:t>ll</a:t>
            </a:r>
            <a:r>
              <a:rPr sz="1800" dirty="0">
                <a:latin typeface="Verdana"/>
                <a:cs typeface="Verdana"/>
              </a:rPr>
              <a:t>an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ó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10781" y="3537457"/>
            <a:ext cx="1258570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H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</a:t>
            </a:r>
            <a:r>
              <a:rPr sz="1800" spc="-10" dirty="0">
                <a:latin typeface="Symbol"/>
                <a:cs typeface="Symbol"/>
              </a:rPr>
              <a:t>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</a:t>
            </a:r>
            <a:r>
              <a:rPr sz="1800" spc="-10" dirty="0">
                <a:latin typeface="Symbol"/>
                <a:cs typeface="Symbol"/>
              </a:rPr>
              <a:t></a:t>
            </a:r>
            <a:r>
              <a:rPr sz="1800" spc="-10" dirty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  <a:p>
            <a:pPr marR="140335" algn="r">
              <a:lnSpc>
                <a:spcPct val="100000"/>
              </a:lnSpc>
              <a:spcBef>
                <a:spcPts val="484"/>
              </a:spcBef>
            </a:pPr>
            <a:r>
              <a:rPr sz="1950" i="1" spc="815" dirty="0">
                <a:latin typeface="Times New Roman"/>
                <a:cs typeface="Times New Roman"/>
              </a:rPr>
              <a:t>p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10781" y="4087621"/>
            <a:ext cx="60515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ez</a:t>
            </a:r>
            <a:r>
              <a:rPr sz="1800" spc="-10" dirty="0">
                <a:latin typeface="Verdana"/>
                <a:cs typeface="Verdana"/>
              </a:rPr>
              <a:t>é</a:t>
            </a:r>
            <a:r>
              <a:rPr sz="1800" dirty="0">
                <a:latin typeface="Verdana"/>
                <a:cs typeface="Verdana"/>
              </a:rPr>
              <a:t>rt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92319" y="4229237"/>
            <a:ext cx="35496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1180" dirty="0">
                <a:latin typeface="Times New Roman"/>
                <a:cs typeface="Times New Roman"/>
              </a:rPr>
              <a:t>Q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48892" y="5019166"/>
            <a:ext cx="2329180" cy="1036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1098550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nő	</a:t>
            </a:r>
            <a:r>
              <a:rPr sz="2700" spc="15" baseline="3086" dirty="0">
                <a:latin typeface="Arial"/>
                <a:cs typeface="Arial"/>
              </a:rPr>
              <a:t>T</a:t>
            </a:r>
            <a:r>
              <a:rPr sz="2700" baseline="3086" dirty="0">
                <a:latin typeface="Arial"/>
                <a:cs typeface="Arial"/>
              </a:rPr>
              <a:t>R</a:t>
            </a:r>
            <a:r>
              <a:rPr sz="2700" spc="-37" baseline="3086" dirty="0">
                <a:latin typeface="Arial"/>
                <a:cs typeface="Arial"/>
              </a:rPr>
              <a:t> </a:t>
            </a:r>
            <a:r>
              <a:rPr sz="2700" baseline="3086" dirty="0">
                <a:latin typeface="Arial"/>
                <a:cs typeface="Arial"/>
              </a:rPr>
              <a:t>csökk</a:t>
            </a:r>
            <a:r>
              <a:rPr sz="2700" spc="-15" baseline="3086" dirty="0">
                <a:latin typeface="Arial"/>
                <a:cs typeface="Arial"/>
              </a:rPr>
              <a:t>e</a:t>
            </a:r>
            <a:r>
              <a:rPr sz="2700" baseline="3086" dirty="0">
                <a:latin typeface="Arial"/>
                <a:cs typeface="Arial"/>
              </a:rPr>
              <a:t>n</a:t>
            </a:r>
          </a:p>
          <a:p>
            <a:pPr marL="420370">
              <a:lnSpc>
                <a:spcPct val="100000"/>
              </a:lnSpc>
              <a:spcBef>
                <a:spcPts val="1590"/>
              </a:spcBef>
            </a:pPr>
            <a:r>
              <a:rPr lang="hu-HU" sz="1800" spc="10" dirty="0" smtClean="0">
                <a:latin typeface="Arial"/>
                <a:cs typeface="Arial"/>
              </a:rPr>
              <a:t>T</a:t>
            </a:r>
            <a:r>
              <a:rPr lang="hu-HU" sz="1800" dirty="0" smtClean="0">
                <a:latin typeface="Arial"/>
                <a:cs typeface="Arial"/>
              </a:rPr>
              <a:t>R</a:t>
            </a:r>
            <a:r>
              <a:rPr lang="hu-HU" sz="1800" spc="-30" dirty="0" smtClean="0">
                <a:latin typeface="Arial"/>
                <a:cs typeface="Arial"/>
              </a:rPr>
              <a:t> </a:t>
            </a:r>
            <a:r>
              <a:rPr lang="hu-HU" sz="1800" dirty="0" smtClean="0">
                <a:latin typeface="Arial"/>
                <a:cs typeface="Arial"/>
              </a:rPr>
              <a:t>v</a:t>
            </a:r>
            <a:r>
              <a:rPr lang="hu-HU" sz="1800" spc="-10" dirty="0" smtClean="0">
                <a:latin typeface="Arial"/>
                <a:cs typeface="Arial"/>
              </a:rPr>
              <a:t>á</a:t>
            </a:r>
            <a:r>
              <a:rPr lang="hu-HU" sz="1800" dirty="0" smtClean="0">
                <a:latin typeface="Arial"/>
                <a:cs typeface="Arial"/>
              </a:rPr>
              <a:t>lt</a:t>
            </a:r>
            <a:r>
              <a:rPr lang="hu-HU" sz="1800" spc="-10" dirty="0" smtClean="0">
                <a:latin typeface="Arial"/>
                <a:cs typeface="Arial"/>
              </a:rPr>
              <a:t>o</a:t>
            </a:r>
            <a:r>
              <a:rPr lang="hu-HU" sz="1800" dirty="0" smtClean="0">
                <a:latin typeface="Arial"/>
                <a:cs typeface="Arial"/>
              </a:rPr>
              <a:t>z</a:t>
            </a:r>
            <a:r>
              <a:rPr lang="hu-HU" sz="1800" spc="-10" dirty="0" smtClean="0">
                <a:latin typeface="Arial"/>
                <a:cs typeface="Arial"/>
              </a:rPr>
              <a:t>a</a:t>
            </a:r>
            <a:r>
              <a:rPr lang="hu-HU" sz="1800" dirty="0" smtClean="0">
                <a:latin typeface="Arial"/>
                <a:cs typeface="Arial"/>
              </a:rPr>
              <a:t>tl</a:t>
            </a:r>
            <a:r>
              <a:rPr lang="hu-HU" sz="1800" spc="-10" dirty="0" smtClean="0">
                <a:latin typeface="Arial"/>
                <a:cs typeface="Arial"/>
              </a:rPr>
              <a:t>a</a:t>
            </a:r>
            <a:r>
              <a:rPr lang="hu-HU" sz="1800" dirty="0" smtClean="0">
                <a:latin typeface="Arial"/>
                <a:cs typeface="Arial"/>
              </a:rPr>
              <a:t>n</a:t>
            </a:r>
            <a:r>
              <a:rPr lang="hu-HU" spc="5" dirty="0" smtClean="0">
                <a:latin typeface="Arial"/>
                <a:cs typeface="Arial"/>
              </a:rPr>
              <a:t> és </a:t>
            </a:r>
            <a:r>
              <a:rPr lang="hu-HU" sz="1800" dirty="0" smtClean="0">
                <a:latin typeface="Arial"/>
                <a:cs typeface="Arial"/>
              </a:rPr>
              <a:t>ma</a:t>
            </a:r>
            <a:r>
              <a:rPr lang="hu-HU" sz="1800" spc="-20" dirty="0" smtClean="0">
                <a:latin typeface="Arial"/>
                <a:cs typeface="Arial"/>
              </a:rPr>
              <a:t>x</a:t>
            </a:r>
            <a:r>
              <a:rPr lang="hu-HU" sz="1800" dirty="0" smtClean="0">
                <a:latin typeface="Arial"/>
                <a:cs typeface="Arial"/>
              </a:rPr>
              <a:t>im</a:t>
            </a:r>
            <a:r>
              <a:rPr lang="hu-HU" sz="1800" spc="-10" dirty="0" smtClean="0">
                <a:latin typeface="Arial"/>
                <a:cs typeface="Arial"/>
              </a:rPr>
              <a:t>á</a:t>
            </a:r>
            <a:r>
              <a:rPr lang="hu-HU" sz="1800" dirty="0" smtClean="0">
                <a:latin typeface="Arial"/>
                <a:cs typeface="Arial"/>
              </a:rPr>
              <a:t>l</a:t>
            </a:r>
            <a:r>
              <a:rPr lang="hu-HU" sz="1800" spc="-10" dirty="0" smtClean="0">
                <a:latin typeface="Arial"/>
                <a:cs typeface="Arial"/>
              </a:rPr>
              <a:t>i</a:t>
            </a:r>
            <a:r>
              <a:rPr lang="hu-HU" sz="1800" dirty="0" smtClean="0">
                <a:latin typeface="Arial"/>
                <a:cs typeface="Arial"/>
              </a:rPr>
              <a:t>s (MR=0</a:t>
            </a:r>
            <a:r>
              <a:rPr sz="1800" dirty="0" smtClean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50416" y="2360929"/>
            <a:ext cx="51498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</a:t>
            </a:r>
            <a:r>
              <a:rPr sz="1800" dirty="0">
                <a:latin typeface="Arial"/>
                <a:cs typeface="Arial"/>
              </a:rPr>
              <a:t>=∞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19175" y="372275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41" y="17936"/>
                </a:lnTo>
                <a:lnTo>
                  <a:pt x="0" y="44450"/>
                </a:lnTo>
                <a:lnTo>
                  <a:pt x="2090" y="57945"/>
                </a:lnTo>
                <a:lnTo>
                  <a:pt x="8331" y="70347"/>
                </a:lnTo>
                <a:lnTo>
                  <a:pt x="17974" y="80147"/>
                </a:lnTo>
                <a:lnTo>
                  <a:pt x="30265" y="86585"/>
                </a:lnTo>
                <a:lnTo>
                  <a:pt x="44450" y="88900"/>
                </a:lnTo>
                <a:lnTo>
                  <a:pt x="57960" y="86806"/>
                </a:lnTo>
                <a:lnTo>
                  <a:pt x="70364" y="80557"/>
                </a:lnTo>
                <a:lnTo>
                  <a:pt x="80158" y="70908"/>
                </a:lnTo>
                <a:lnTo>
                  <a:pt x="86588" y="58619"/>
                </a:lnTo>
                <a:lnTo>
                  <a:pt x="88900" y="44450"/>
                </a:lnTo>
                <a:lnTo>
                  <a:pt x="86809" y="30906"/>
                </a:lnTo>
                <a:lnTo>
                  <a:pt x="80568" y="18497"/>
                </a:lnTo>
                <a:lnTo>
                  <a:pt x="70925" y="8715"/>
                </a:lnTo>
                <a:lnTo>
                  <a:pt x="58634" y="2302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19175" y="372275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35" y="8306"/>
                </a:lnTo>
                <a:lnTo>
                  <a:pt x="44450" y="0"/>
                </a:lnTo>
                <a:lnTo>
                  <a:pt x="58634" y="2302"/>
                </a:lnTo>
                <a:lnTo>
                  <a:pt x="70925" y="8715"/>
                </a:lnTo>
                <a:lnTo>
                  <a:pt x="80568" y="18497"/>
                </a:lnTo>
                <a:lnTo>
                  <a:pt x="86809" y="30906"/>
                </a:lnTo>
                <a:lnTo>
                  <a:pt x="88900" y="44450"/>
                </a:lnTo>
                <a:lnTo>
                  <a:pt x="86588" y="58619"/>
                </a:lnTo>
                <a:lnTo>
                  <a:pt x="80158" y="70908"/>
                </a:lnTo>
                <a:lnTo>
                  <a:pt x="70364" y="80557"/>
                </a:lnTo>
                <a:lnTo>
                  <a:pt x="57960" y="86806"/>
                </a:lnTo>
                <a:lnTo>
                  <a:pt x="44450" y="88900"/>
                </a:lnTo>
                <a:lnTo>
                  <a:pt x="30265" y="86585"/>
                </a:lnTo>
                <a:lnTo>
                  <a:pt x="17974" y="80147"/>
                </a:lnTo>
                <a:lnTo>
                  <a:pt x="8331" y="70347"/>
                </a:lnTo>
                <a:lnTo>
                  <a:pt x="2090" y="57945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54350" y="46624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752" y="17991"/>
                </a:lnTo>
                <a:lnTo>
                  <a:pt x="0" y="44450"/>
                </a:lnTo>
                <a:lnTo>
                  <a:pt x="2093" y="57993"/>
                </a:lnTo>
                <a:lnTo>
                  <a:pt x="8342" y="70402"/>
                </a:lnTo>
                <a:lnTo>
                  <a:pt x="17991" y="80184"/>
                </a:lnTo>
                <a:lnTo>
                  <a:pt x="30280" y="86597"/>
                </a:lnTo>
                <a:lnTo>
                  <a:pt x="44450" y="88900"/>
                </a:lnTo>
                <a:lnTo>
                  <a:pt x="57945" y="86817"/>
                </a:lnTo>
                <a:lnTo>
                  <a:pt x="70347" y="80593"/>
                </a:lnTo>
                <a:lnTo>
                  <a:pt x="80147" y="70963"/>
                </a:lnTo>
                <a:lnTo>
                  <a:pt x="86585" y="58668"/>
                </a:lnTo>
                <a:lnTo>
                  <a:pt x="88900" y="44450"/>
                </a:lnTo>
                <a:lnTo>
                  <a:pt x="86806" y="30954"/>
                </a:lnTo>
                <a:lnTo>
                  <a:pt x="80557" y="18552"/>
                </a:lnTo>
                <a:lnTo>
                  <a:pt x="70908" y="8752"/>
                </a:lnTo>
                <a:lnTo>
                  <a:pt x="58619" y="2314"/>
                </a:lnTo>
                <a:lnTo>
                  <a:pt x="4445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54350" y="46624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44450"/>
                </a:moveTo>
                <a:lnTo>
                  <a:pt x="18552" y="8342"/>
                </a:lnTo>
                <a:lnTo>
                  <a:pt x="44450" y="0"/>
                </a:lnTo>
                <a:lnTo>
                  <a:pt x="58619" y="2314"/>
                </a:lnTo>
                <a:lnTo>
                  <a:pt x="70908" y="8752"/>
                </a:lnTo>
                <a:lnTo>
                  <a:pt x="80557" y="18552"/>
                </a:lnTo>
                <a:lnTo>
                  <a:pt x="86806" y="30954"/>
                </a:lnTo>
                <a:lnTo>
                  <a:pt x="88900" y="44450"/>
                </a:lnTo>
                <a:lnTo>
                  <a:pt x="86585" y="58668"/>
                </a:lnTo>
                <a:lnTo>
                  <a:pt x="80147" y="70963"/>
                </a:lnTo>
                <a:lnTo>
                  <a:pt x="70347" y="80593"/>
                </a:lnTo>
                <a:lnTo>
                  <a:pt x="57945" y="86817"/>
                </a:lnTo>
                <a:lnTo>
                  <a:pt x="44450" y="88900"/>
                </a:lnTo>
                <a:lnTo>
                  <a:pt x="30280" y="86597"/>
                </a:lnTo>
                <a:lnTo>
                  <a:pt x="17991" y="80184"/>
                </a:lnTo>
                <a:lnTo>
                  <a:pt x="8342" y="70402"/>
                </a:lnTo>
                <a:lnTo>
                  <a:pt x="2093" y="57993"/>
                </a:lnTo>
                <a:lnTo>
                  <a:pt x="0" y="44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05394" y="5367020"/>
            <a:ext cx="0" cy="393065"/>
          </a:xfrm>
          <a:custGeom>
            <a:avLst/>
            <a:gdLst/>
            <a:ahLst/>
            <a:cxnLst/>
            <a:rect l="l" t="t" r="r" b="b"/>
            <a:pathLst>
              <a:path h="393064">
                <a:moveTo>
                  <a:pt x="0" y="0"/>
                </a:moveTo>
                <a:lnTo>
                  <a:pt x="0" y="392792"/>
                </a:lnTo>
              </a:path>
            </a:pathLst>
          </a:custGeom>
          <a:ln w="117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98809" y="5367020"/>
            <a:ext cx="0" cy="393065"/>
          </a:xfrm>
          <a:custGeom>
            <a:avLst/>
            <a:gdLst/>
            <a:ahLst/>
            <a:cxnLst/>
            <a:rect l="l" t="t" r="r" b="b"/>
            <a:pathLst>
              <a:path h="393064">
                <a:moveTo>
                  <a:pt x="0" y="0"/>
                </a:moveTo>
                <a:lnTo>
                  <a:pt x="0" y="392792"/>
                </a:lnTo>
              </a:path>
            </a:pathLst>
          </a:custGeom>
          <a:ln w="117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33623" y="5563416"/>
            <a:ext cx="630555" cy="0"/>
          </a:xfrm>
          <a:custGeom>
            <a:avLst/>
            <a:gdLst/>
            <a:ahLst/>
            <a:cxnLst/>
            <a:rect l="l" t="t" r="r" b="b"/>
            <a:pathLst>
              <a:path w="630554">
                <a:moveTo>
                  <a:pt x="0" y="0"/>
                </a:moveTo>
                <a:lnTo>
                  <a:pt x="629979" y="0"/>
                </a:lnTo>
              </a:path>
            </a:pathLst>
          </a:custGeom>
          <a:ln w="1354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339945" y="5578107"/>
            <a:ext cx="619760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i="1" spc="-170" dirty="0">
                <a:latin typeface="Times New Roman"/>
                <a:cs typeface="Times New Roman"/>
              </a:rPr>
              <a:t>a</a:t>
            </a:r>
            <a:r>
              <a:rPr sz="2550" i="1" spc="-150" dirty="0">
                <a:latin typeface="Times New Roman"/>
                <a:cs typeface="Times New Roman"/>
              </a:rPr>
              <a:t> </a:t>
            </a:r>
            <a:r>
              <a:rPr sz="2550" spc="-185" dirty="0">
                <a:latin typeface="Symbol"/>
                <a:cs typeface="Symbol"/>
              </a:rPr>
              <a:t></a:t>
            </a:r>
            <a:r>
              <a:rPr sz="2550" spc="90" dirty="0">
                <a:latin typeface="Times New Roman"/>
                <a:cs typeface="Times New Roman"/>
              </a:rPr>
              <a:t> </a:t>
            </a:r>
            <a:r>
              <a:rPr sz="2550" i="1" spc="-170" dirty="0">
                <a:latin typeface="Times New Roman"/>
                <a:cs typeface="Times New Roman"/>
              </a:rPr>
              <a:t>p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83659" y="5114868"/>
            <a:ext cx="167640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i="1" spc="-170" dirty="0">
                <a:latin typeface="Times New Roman"/>
                <a:cs typeface="Times New Roman"/>
              </a:rPr>
              <a:t>p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09464" y="5308270"/>
            <a:ext cx="45656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7655" algn="l"/>
              </a:tabLst>
            </a:pPr>
            <a:r>
              <a:rPr sz="2650" i="1" spc="-190" dirty="0">
                <a:latin typeface="Symbol"/>
                <a:cs typeface="Symbol"/>
              </a:rPr>
              <a:t></a:t>
            </a:r>
            <a:r>
              <a:rPr sz="2650" i="1" spc="-190" dirty="0">
                <a:latin typeface="Times New Roman"/>
                <a:cs typeface="Times New Roman"/>
              </a:rPr>
              <a:t>	</a:t>
            </a:r>
            <a:r>
              <a:rPr sz="2550" spc="-185" dirty="0">
                <a:latin typeface="Symbol"/>
                <a:cs typeface="Symbol"/>
              </a:rPr>
              <a:t>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752850" y="5126037"/>
            <a:ext cx="1260475" cy="927100"/>
          </a:xfrm>
          <a:custGeom>
            <a:avLst/>
            <a:gdLst/>
            <a:ahLst/>
            <a:cxnLst/>
            <a:rect l="l" t="t" r="r" b="b"/>
            <a:pathLst>
              <a:path w="1260475" h="927100">
                <a:moveTo>
                  <a:pt x="0" y="927100"/>
                </a:moveTo>
                <a:lnTo>
                  <a:pt x="1260475" y="927100"/>
                </a:lnTo>
                <a:lnTo>
                  <a:pt x="1260475" y="0"/>
                </a:lnTo>
                <a:lnTo>
                  <a:pt x="0" y="0"/>
                </a:lnTo>
                <a:lnTo>
                  <a:pt x="0" y="927100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16500" y="5130800"/>
            <a:ext cx="4127500" cy="923925"/>
          </a:xfrm>
          <a:custGeom>
            <a:avLst/>
            <a:gdLst/>
            <a:ahLst/>
            <a:cxnLst/>
            <a:rect l="l" t="t" r="r" b="b"/>
            <a:pathLst>
              <a:path w="4127500" h="923925">
                <a:moveTo>
                  <a:pt x="0" y="923925"/>
                </a:moveTo>
                <a:lnTo>
                  <a:pt x="4127500" y="923925"/>
                </a:lnTo>
                <a:lnTo>
                  <a:pt x="4127500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096002" y="5176139"/>
            <a:ext cx="3843020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Árruga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mass</a:t>
            </a:r>
            <a:r>
              <a:rPr sz="1800" spc="-10" dirty="0">
                <a:latin typeface="Verdana"/>
                <a:cs typeface="Verdana"/>
              </a:rPr>
              <a:t>á</a:t>
            </a:r>
            <a:r>
              <a:rPr sz="1800" dirty="0">
                <a:latin typeface="Verdana"/>
                <a:cs typeface="Verdana"/>
              </a:rPr>
              <a:t>g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li</a:t>
            </a:r>
            <a:r>
              <a:rPr sz="1800" dirty="0">
                <a:latin typeface="Verdana"/>
                <a:cs typeface="Verdana"/>
              </a:rPr>
              <a:t>ne</a:t>
            </a:r>
            <a:r>
              <a:rPr sz="1800" spc="-10" dirty="0">
                <a:latin typeface="Verdana"/>
                <a:cs typeface="Verdana"/>
              </a:rPr>
              <a:t>á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5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- 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i 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ör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én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cs</a:t>
            </a: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k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a</a:t>
            </a:r>
            <a:r>
              <a:rPr sz="1800" spc="-5" dirty="0">
                <a:latin typeface="Verdana"/>
                <a:cs typeface="Verdana"/>
              </a:rPr>
              <a:t>-</a:t>
            </a:r>
            <a:r>
              <a:rPr sz="1800" dirty="0">
                <a:latin typeface="Verdana"/>
                <a:cs typeface="Verdana"/>
              </a:rPr>
              <a:t>tó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, </a:t>
            </a: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zaz a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ng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ymets</a:t>
            </a:r>
            <a:r>
              <a:rPr sz="1800" spc="-15" dirty="0">
                <a:latin typeface="Verdana"/>
                <a:cs typeface="Verdana"/>
              </a:rPr>
              <a:t>z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től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füg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!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381000" y="381000"/>
                <a:ext cx="8382000" cy="2211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𝒃𝑸</m:t>
                        </m:r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,      </m:t>
                        </m:r>
                      </m:e>
                      <m:sup/>
                    </m:sSup>
                  </m:oMath>
                </a14:m>
                <a:r>
                  <a:rPr lang="hu-HU" sz="3200" b="1" dirty="0" smtClean="0"/>
                  <a:t> </a:t>
                </a:r>
                <a14:m>
                  <m:oMath xmlns:m="http://schemas.openxmlformats.org/officeDocument/2006/math"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𝑸</m:t>
                    </m:r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hu-HU" sz="3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hu-H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𝒅𝑸</m:t>
                          </m:r>
                        </m:num>
                        <m:den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𝒅𝑷</m:t>
                          </m:r>
                        </m:den>
                      </m:f>
                      <m:f>
                        <m:fPr>
                          <m:ctrlPr>
                            <a:rPr lang="hu-HU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hu-HU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hu-H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f>
                        <m:fPr>
                          <m:ctrlP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f>
                            <m:fPr>
                              <m:ctrlPr>
                                <a:rPr lang="hu-HU" sz="3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hu-HU" sz="32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hu-HU" sz="3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sz="3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hu-HU" sz="32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hu-HU" sz="3200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m:rPr>
                              <m:nor/>
                            </m:rPr>
                            <a:rPr lang="hu-HU" sz="32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hu-H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den>
                      </m:f>
                    </m:oMath>
                  </m:oMathPara>
                </a14:m>
                <a:endParaRPr lang="hu-HU" sz="3200" b="1" dirty="0"/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1000"/>
                <a:ext cx="8382000" cy="22117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1481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600" dirty="0"/>
              <a:t>Állandó</a:t>
            </a:r>
            <a:r>
              <a:rPr sz="3600" spc="-20" dirty="0"/>
              <a:t> </a:t>
            </a:r>
            <a:r>
              <a:rPr sz="3600" dirty="0"/>
              <a:t>rugalmas</a:t>
            </a:r>
            <a:r>
              <a:rPr sz="3600" spc="-15" dirty="0"/>
              <a:t>s</a:t>
            </a:r>
            <a:r>
              <a:rPr sz="3600" dirty="0"/>
              <a:t>ágú</a:t>
            </a:r>
            <a:r>
              <a:rPr sz="3600" spc="-25" dirty="0"/>
              <a:t> </a:t>
            </a:r>
            <a:r>
              <a:rPr sz="3600" dirty="0"/>
              <a:t>keresleti görbe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301750" y="2335276"/>
            <a:ext cx="0" cy="3173730"/>
          </a:xfrm>
          <a:custGeom>
            <a:avLst/>
            <a:gdLst/>
            <a:ahLst/>
            <a:cxnLst/>
            <a:rect l="l" t="t" r="r" b="b"/>
            <a:pathLst>
              <a:path h="3173729">
                <a:moveTo>
                  <a:pt x="0" y="0"/>
                </a:moveTo>
                <a:lnTo>
                  <a:pt x="0" y="31733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1750" y="5476875"/>
            <a:ext cx="2872105" cy="20955"/>
          </a:xfrm>
          <a:custGeom>
            <a:avLst/>
            <a:gdLst/>
            <a:ahLst/>
            <a:cxnLst/>
            <a:rect l="l" t="t" r="r" b="b"/>
            <a:pathLst>
              <a:path w="2872104" h="20954">
                <a:moveTo>
                  <a:pt x="0" y="20700"/>
                </a:moveTo>
                <a:lnTo>
                  <a:pt x="2871851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57375" y="2732151"/>
            <a:ext cx="2213610" cy="2230755"/>
          </a:xfrm>
          <a:custGeom>
            <a:avLst/>
            <a:gdLst/>
            <a:ahLst/>
            <a:cxnLst/>
            <a:rect l="l" t="t" r="r" b="b"/>
            <a:pathLst>
              <a:path w="2213610" h="2230754">
                <a:moveTo>
                  <a:pt x="2213610" y="2230501"/>
                </a:moveTo>
                <a:lnTo>
                  <a:pt x="2028265" y="2209880"/>
                </a:lnTo>
                <a:lnTo>
                  <a:pt x="1847740" y="2176702"/>
                </a:lnTo>
                <a:lnTo>
                  <a:pt x="1672541" y="2131475"/>
                </a:lnTo>
                <a:lnTo>
                  <a:pt x="1503176" y="2074706"/>
                </a:lnTo>
                <a:lnTo>
                  <a:pt x="1340149" y="2006903"/>
                </a:lnTo>
                <a:lnTo>
                  <a:pt x="1183969" y="1928574"/>
                </a:lnTo>
                <a:lnTo>
                  <a:pt x="1035141" y="1840225"/>
                </a:lnTo>
                <a:lnTo>
                  <a:pt x="894173" y="1742365"/>
                </a:lnTo>
                <a:lnTo>
                  <a:pt x="761571" y="1635502"/>
                </a:lnTo>
                <a:lnTo>
                  <a:pt x="637841" y="1520142"/>
                </a:lnTo>
                <a:lnTo>
                  <a:pt x="523491" y="1396793"/>
                </a:lnTo>
                <a:lnTo>
                  <a:pt x="419026" y="1265964"/>
                </a:lnTo>
                <a:lnTo>
                  <a:pt x="324954" y="1128161"/>
                </a:lnTo>
                <a:lnTo>
                  <a:pt x="241782" y="983892"/>
                </a:lnTo>
                <a:lnTo>
                  <a:pt x="170015" y="833665"/>
                </a:lnTo>
                <a:lnTo>
                  <a:pt x="110160" y="677987"/>
                </a:lnTo>
                <a:lnTo>
                  <a:pt x="62725" y="517367"/>
                </a:lnTo>
                <a:lnTo>
                  <a:pt x="28215" y="352310"/>
                </a:lnTo>
                <a:lnTo>
                  <a:pt x="7138" y="183326"/>
                </a:lnTo>
                <a:lnTo>
                  <a:pt x="0" y="10922"/>
                </a:lnTo>
                <a:lnTo>
                  <a:pt x="0" y="7238"/>
                </a:lnTo>
                <a:lnTo>
                  <a:pt x="126" y="3683"/>
                </a:lnTo>
                <a:lnTo>
                  <a:pt x="12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73702" y="2233788"/>
            <a:ext cx="437832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4865">
              <a:lnSpc>
                <a:spcPct val="100000"/>
              </a:lnSpc>
            </a:pPr>
            <a:r>
              <a:rPr sz="3900" i="1" spc="610" dirty="0">
                <a:latin typeface="Times New Roman"/>
                <a:cs typeface="Times New Roman"/>
              </a:rPr>
              <a:t>Q</a:t>
            </a:r>
            <a:r>
              <a:rPr sz="3900" spc="285" dirty="0">
                <a:latin typeface="Times New Roman"/>
                <a:cs typeface="Times New Roman"/>
              </a:rPr>
              <a:t>(</a:t>
            </a:r>
            <a:r>
              <a:rPr sz="3900" spc="-340" dirty="0">
                <a:latin typeface="Times New Roman"/>
                <a:cs typeface="Times New Roman"/>
              </a:rPr>
              <a:t> </a:t>
            </a:r>
            <a:r>
              <a:rPr sz="3900" i="1" spc="475" dirty="0">
                <a:latin typeface="Times New Roman"/>
                <a:cs typeface="Times New Roman"/>
              </a:rPr>
              <a:t>p</a:t>
            </a:r>
            <a:r>
              <a:rPr sz="3900" spc="285" dirty="0">
                <a:latin typeface="Times New Roman"/>
                <a:cs typeface="Times New Roman"/>
              </a:rPr>
              <a:t>)</a:t>
            </a:r>
            <a:r>
              <a:rPr sz="3900" spc="20" dirty="0">
                <a:latin typeface="Times New Roman"/>
                <a:cs typeface="Times New Roman"/>
              </a:rPr>
              <a:t> </a:t>
            </a:r>
            <a:r>
              <a:rPr sz="3900" spc="470" dirty="0">
                <a:latin typeface="Symbol"/>
                <a:cs typeface="Symbol"/>
              </a:rPr>
              <a:t></a:t>
            </a:r>
            <a:r>
              <a:rPr sz="3900" spc="-15" dirty="0">
                <a:latin typeface="Times New Roman"/>
                <a:cs typeface="Times New Roman"/>
              </a:rPr>
              <a:t> </a:t>
            </a:r>
            <a:r>
              <a:rPr sz="3900" i="1" spc="335" dirty="0">
                <a:latin typeface="Times New Roman"/>
                <a:cs typeface="Times New Roman"/>
              </a:rPr>
              <a:t>a</a:t>
            </a:r>
            <a:r>
              <a:rPr sz="3900" i="1" spc="520" dirty="0">
                <a:latin typeface="Times New Roman"/>
                <a:cs typeface="Times New Roman"/>
              </a:rPr>
              <a:t>p</a:t>
            </a:r>
            <a:r>
              <a:rPr sz="3675" i="1" spc="202" baseline="39682" dirty="0">
                <a:latin typeface="Symbol"/>
                <a:cs typeface="Symbol"/>
              </a:rPr>
              <a:t></a:t>
            </a:r>
            <a:endParaRPr sz="3675" baseline="39682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360"/>
              </a:spcBef>
            </a:pPr>
            <a:r>
              <a:rPr sz="2400" spc="-20" dirty="0">
                <a:latin typeface="Verdana"/>
                <a:cs typeface="Verdana"/>
              </a:rPr>
              <a:t>(aho</a:t>
            </a:r>
            <a:r>
              <a:rPr sz="2400" spc="-10" dirty="0">
                <a:latin typeface="Verdana"/>
                <a:cs typeface="Verdana"/>
              </a:rPr>
              <a:t>l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dirty="0">
                <a:latin typeface="Symbol"/>
                <a:cs typeface="Symbol"/>
              </a:rPr>
              <a:t>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0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5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15" dirty="0">
                <a:latin typeface="Verdana"/>
                <a:cs typeface="Verdana"/>
              </a:rPr>
              <a:t>z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int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negat</a:t>
            </a:r>
            <a:r>
              <a:rPr sz="2400" spc="5" dirty="0">
                <a:latin typeface="Verdana"/>
                <a:cs typeface="Verdana"/>
              </a:rPr>
              <a:t>í</a:t>
            </a:r>
            <a:r>
              <a:rPr sz="2400" dirty="0">
                <a:latin typeface="Verdana"/>
                <a:cs typeface="Verdana"/>
              </a:rPr>
              <a:t>v!)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3568" y="2192401"/>
            <a:ext cx="1682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p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0901" y="5474512"/>
            <a:ext cx="20574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5822" y="2945257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57550" y="4446523"/>
            <a:ext cx="1097280" cy="76200"/>
          </a:xfrm>
          <a:custGeom>
            <a:avLst/>
            <a:gdLst/>
            <a:ahLst/>
            <a:cxnLst/>
            <a:rect l="l" t="t" r="r" b="b"/>
            <a:pathLst>
              <a:path w="1097279" h="76200">
                <a:moveTo>
                  <a:pt x="1020699" y="0"/>
                </a:moveTo>
                <a:lnTo>
                  <a:pt x="1020699" y="76200"/>
                </a:lnTo>
                <a:lnTo>
                  <a:pt x="1084199" y="44450"/>
                </a:lnTo>
                <a:lnTo>
                  <a:pt x="1033399" y="44450"/>
                </a:lnTo>
                <a:lnTo>
                  <a:pt x="1033399" y="31750"/>
                </a:lnTo>
                <a:lnTo>
                  <a:pt x="1084199" y="31750"/>
                </a:lnTo>
                <a:lnTo>
                  <a:pt x="1020699" y="0"/>
                </a:lnTo>
                <a:close/>
              </a:path>
              <a:path w="1097279" h="76200">
                <a:moveTo>
                  <a:pt x="102069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020699" y="44450"/>
                </a:lnTo>
                <a:lnTo>
                  <a:pt x="1020699" y="31750"/>
                </a:lnTo>
                <a:close/>
              </a:path>
              <a:path w="1097279" h="76200">
                <a:moveTo>
                  <a:pt x="1084199" y="31750"/>
                </a:moveTo>
                <a:lnTo>
                  <a:pt x="1033399" y="31750"/>
                </a:lnTo>
                <a:lnTo>
                  <a:pt x="1033399" y="44450"/>
                </a:lnTo>
                <a:lnTo>
                  <a:pt x="1084199" y="44450"/>
                </a:lnTo>
                <a:lnTo>
                  <a:pt x="1096899" y="38100"/>
                </a:lnTo>
                <a:lnTo>
                  <a:pt x="108419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68926" y="4035425"/>
            <a:ext cx="3971925" cy="1746250"/>
          </a:xfrm>
          <a:custGeom>
            <a:avLst/>
            <a:gdLst/>
            <a:ahLst/>
            <a:cxnLst/>
            <a:rect l="l" t="t" r="r" b="b"/>
            <a:pathLst>
              <a:path w="3971925" h="1746250">
                <a:moveTo>
                  <a:pt x="0" y="1746250"/>
                </a:moveTo>
                <a:lnTo>
                  <a:pt x="3971925" y="1746250"/>
                </a:lnTo>
                <a:lnTo>
                  <a:pt x="3971925" y="0"/>
                </a:lnTo>
                <a:lnTo>
                  <a:pt x="0" y="0"/>
                </a:lnTo>
                <a:lnTo>
                  <a:pt x="0" y="1746250"/>
                </a:lnTo>
                <a:close/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48173" y="4080382"/>
            <a:ext cx="3540760" cy="170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p</a:t>
            </a:r>
            <a:r>
              <a:rPr sz="2400" spc="5" dirty="0">
                <a:latin typeface="Verdana"/>
                <a:cs typeface="Verdana"/>
              </a:rPr>
              <a:t>(</a:t>
            </a:r>
            <a:r>
              <a:rPr sz="2400" spc="-5" dirty="0">
                <a:latin typeface="Verdana"/>
                <a:cs typeface="Verdana"/>
              </a:rPr>
              <a:t>Q)</a:t>
            </a:r>
            <a:r>
              <a:rPr sz="2400" spc="5" dirty="0">
                <a:latin typeface="Verdana"/>
                <a:cs typeface="Verdana"/>
              </a:rPr>
              <a:t>=</a:t>
            </a:r>
            <a:r>
              <a:rPr sz="2400" spc="-15" dirty="0">
                <a:latin typeface="Verdana"/>
                <a:cs typeface="Verdana"/>
              </a:rPr>
              <a:t>a/Q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ts val="2870"/>
              </a:lnSpc>
              <a:spcBef>
                <a:spcPts val="720"/>
              </a:spcBef>
            </a:pPr>
            <a:r>
              <a:rPr sz="2400" dirty="0">
                <a:latin typeface="Verdana"/>
                <a:cs typeface="Verdana"/>
              </a:rPr>
              <a:t>egység</a:t>
            </a:r>
            <a:r>
              <a:rPr sz="2400" spc="-1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yi árrugalma</a:t>
            </a:r>
            <a:r>
              <a:rPr sz="2400" spc="-35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-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Verdana"/>
                <a:cs typeface="Verdana"/>
              </a:rPr>
              <a:t>ság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Symbol"/>
                <a:cs typeface="Symbol"/>
              </a:rPr>
              <a:t>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Verdana"/>
                <a:cs typeface="Verdana"/>
              </a:rPr>
              <a:t>bevétel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álla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dó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400" spc="5" dirty="0">
                <a:latin typeface="Verdana"/>
                <a:cs typeface="Verdana"/>
              </a:rPr>
              <a:t>p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dirty="0">
                <a:latin typeface="Verdana"/>
                <a:cs typeface="Verdana"/>
              </a:rPr>
              <a:t>·</a:t>
            </a:r>
            <a:r>
              <a:rPr sz="2400" spc="-5" dirty="0">
                <a:latin typeface="Verdana"/>
                <a:cs typeface="Verdana"/>
              </a:rPr>
              <a:t>Q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1800" dirty="0">
                <a:latin typeface="Verdana"/>
                <a:cs typeface="Verdana"/>
              </a:rPr>
              <a:t>·</a:t>
            </a:r>
            <a:r>
              <a:rPr sz="2400" spc="-5" dirty="0">
                <a:latin typeface="Verdana"/>
                <a:cs typeface="Verdana"/>
              </a:rPr>
              <a:t>Q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p</a:t>
            </a:r>
            <a:r>
              <a:rPr sz="2400" spc="-15" baseline="-20833" dirty="0">
                <a:latin typeface="Verdana"/>
                <a:cs typeface="Verdana"/>
              </a:rPr>
              <a:t>3</a:t>
            </a:r>
            <a:r>
              <a:rPr sz="2400" dirty="0">
                <a:latin typeface="Verdana"/>
                <a:cs typeface="Verdana"/>
              </a:rPr>
              <a:t>·</a:t>
            </a:r>
            <a:r>
              <a:rPr sz="2400" spc="-5" dirty="0">
                <a:latin typeface="Verdana"/>
                <a:cs typeface="Verdana"/>
              </a:rPr>
              <a:t>Q</a:t>
            </a:r>
            <a:r>
              <a:rPr sz="2400" spc="-22" baseline="-20833" dirty="0">
                <a:latin typeface="Verdana"/>
                <a:cs typeface="Verdana"/>
              </a:rPr>
              <a:t>3</a:t>
            </a:r>
            <a:endParaRPr sz="2400" baseline="-20833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7144" rIns="0" bIns="0" rtlCol="0">
            <a:spAutoFit/>
          </a:bodyPr>
          <a:lstStyle/>
          <a:p>
            <a:pPr marL="12700">
              <a:lnSpc>
                <a:spcPts val="4555"/>
              </a:lnSpc>
            </a:pPr>
            <a:r>
              <a:rPr sz="3800" dirty="0">
                <a:latin typeface="Verdana"/>
                <a:cs typeface="Verdana"/>
              </a:rPr>
              <a:t>Feladat</a:t>
            </a:r>
            <a:endParaRPr sz="3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765046"/>
            <a:ext cx="1810385" cy="1029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584200" algn="l"/>
              </a:tabLst>
            </a:pPr>
            <a:r>
              <a:rPr sz="2100" spc="-15" dirty="0">
                <a:latin typeface="Verdana"/>
                <a:cs typeface="Verdana"/>
              </a:rPr>
              <a:t>K</a:t>
            </a:r>
            <a:r>
              <a:rPr sz="2100" spc="-25" dirty="0">
                <a:latin typeface="Verdana"/>
                <a:cs typeface="Verdana"/>
              </a:rPr>
              <a:t>e</a:t>
            </a:r>
            <a:r>
              <a:rPr sz="2100" spc="-10" dirty="0">
                <a:latin typeface="Verdana"/>
                <a:cs typeface="Verdana"/>
              </a:rPr>
              <a:t>reslet:</a:t>
            </a:r>
            <a:endParaRPr sz="2100">
              <a:latin typeface="Verdana"/>
              <a:cs typeface="Verdana"/>
            </a:endParaRPr>
          </a:p>
          <a:p>
            <a:pPr marL="12700" marR="172720">
              <a:lnSpc>
                <a:spcPct val="110000"/>
              </a:lnSpc>
              <a:buClr>
                <a:srgbClr val="CC0000"/>
              </a:buClr>
              <a:buFont typeface="Wingdings"/>
              <a:buChar char=""/>
              <a:tabLst>
                <a:tab pos="584200" algn="l"/>
              </a:tabLst>
            </a:pPr>
            <a:r>
              <a:rPr sz="2100" dirty="0">
                <a:latin typeface="Verdana"/>
                <a:cs typeface="Verdana"/>
              </a:rPr>
              <a:t>Kínálat: </a:t>
            </a:r>
            <a:r>
              <a:rPr sz="2100" spc="-20" dirty="0">
                <a:solidFill>
                  <a:srgbClr val="CC0000"/>
                </a:solidFill>
                <a:latin typeface="Verdana"/>
                <a:cs typeface="Verdana"/>
              </a:rPr>
              <a:t>1.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9121" y="1732722"/>
            <a:ext cx="1681480" cy="710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10100"/>
              </a:lnSpc>
            </a:pPr>
            <a:r>
              <a:rPr sz="2100" dirty="0">
                <a:latin typeface="Verdana"/>
                <a:cs typeface="Verdana"/>
              </a:rPr>
              <a:t>Q</a:t>
            </a:r>
            <a:r>
              <a:rPr sz="2100" spc="-7" baseline="25793" dirty="0">
                <a:latin typeface="Verdana"/>
                <a:cs typeface="Verdana"/>
              </a:rPr>
              <a:t>D</a:t>
            </a:r>
            <a:r>
              <a:rPr sz="2100" spc="-25" dirty="0">
                <a:latin typeface="Verdana"/>
                <a:cs typeface="Verdana"/>
              </a:rPr>
              <a:t>=10</a:t>
            </a:r>
            <a:r>
              <a:rPr sz="2100" spc="-20" dirty="0">
                <a:latin typeface="Verdana"/>
                <a:cs typeface="Verdana"/>
              </a:rPr>
              <a:t>0</a:t>
            </a:r>
            <a:r>
              <a:rPr sz="2100" spc="-10" dirty="0">
                <a:latin typeface="Verdana"/>
                <a:cs typeface="Verdana"/>
              </a:rPr>
              <a:t>-</a:t>
            </a:r>
            <a:r>
              <a:rPr sz="2100" spc="-20" dirty="0">
                <a:latin typeface="Verdana"/>
                <a:cs typeface="Verdana"/>
              </a:rPr>
              <a:t>2p</a:t>
            </a:r>
            <a:r>
              <a:rPr sz="2100" spc="-1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Q</a:t>
            </a:r>
            <a:r>
              <a:rPr sz="2100" baseline="25793" dirty="0">
                <a:latin typeface="Verdana"/>
                <a:cs typeface="Verdana"/>
              </a:rPr>
              <a:t>S</a:t>
            </a:r>
            <a:r>
              <a:rPr sz="2100" spc="-5" dirty="0">
                <a:latin typeface="Verdana"/>
                <a:cs typeface="Verdana"/>
              </a:rPr>
              <a:t>=</a:t>
            </a:r>
            <a:r>
              <a:rPr sz="2100" spc="-10" dirty="0">
                <a:latin typeface="Verdana"/>
                <a:cs typeface="Verdana"/>
              </a:rPr>
              <a:t>-</a:t>
            </a:r>
            <a:r>
              <a:rPr sz="2100" spc="-15" dirty="0">
                <a:latin typeface="Verdana"/>
                <a:cs typeface="Verdana"/>
              </a:rPr>
              <a:t>80 </a:t>
            </a:r>
            <a:r>
              <a:rPr sz="2100" spc="-5" dirty="0">
                <a:latin typeface="Verdana"/>
                <a:cs typeface="Verdana"/>
              </a:rPr>
              <a:t>+4p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6350">
              <a:lnSpc>
                <a:spcPts val="2270"/>
              </a:lnSpc>
            </a:pPr>
            <a:r>
              <a:rPr spc="-10" dirty="0"/>
              <a:t>M</a:t>
            </a:r>
            <a:r>
              <a:rPr dirty="0"/>
              <a:t>ekkora</a:t>
            </a:r>
            <a:r>
              <a:rPr spc="-25" dirty="0"/>
              <a:t> </a:t>
            </a:r>
            <a:r>
              <a:rPr dirty="0"/>
              <a:t>a piaci ár,</a:t>
            </a:r>
            <a:r>
              <a:rPr spc="5" dirty="0"/>
              <a:t> </a:t>
            </a:r>
            <a:r>
              <a:rPr dirty="0"/>
              <a:t>menn</a:t>
            </a:r>
            <a:r>
              <a:rPr spc="5" dirty="0"/>
              <a:t>y</a:t>
            </a:r>
            <a:r>
              <a:rPr dirty="0"/>
              <a:t>iség,</a:t>
            </a:r>
            <a:r>
              <a:rPr spc="-25" dirty="0"/>
              <a:t> </a:t>
            </a:r>
            <a:r>
              <a:rPr dirty="0"/>
              <a:t>fogyasztói</a:t>
            </a:r>
            <a:r>
              <a:rPr spc="-15" dirty="0"/>
              <a:t> </a:t>
            </a:r>
            <a:r>
              <a:rPr dirty="0"/>
              <a:t>és term</a:t>
            </a:r>
            <a:r>
              <a:rPr spc="-10" dirty="0"/>
              <a:t>e</a:t>
            </a:r>
            <a:r>
              <a:rPr dirty="0"/>
              <a:t>lői többlet</a:t>
            </a:r>
            <a:r>
              <a:rPr spc="-15" dirty="0"/>
              <a:t> </a:t>
            </a:r>
            <a:r>
              <a:rPr dirty="0"/>
              <a:t>piaci</a:t>
            </a:r>
            <a:r>
              <a:rPr spc="10" dirty="0"/>
              <a:t> </a:t>
            </a:r>
            <a:r>
              <a:rPr dirty="0"/>
              <a:t>egyensúly</a:t>
            </a:r>
            <a:r>
              <a:rPr spc="-30" dirty="0"/>
              <a:t> </a:t>
            </a:r>
            <a:r>
              <a:rPr dirty="0"/>
              <a:t>es</a:t>
            </a:r>
            <a:r>
              <a:rPr spc="-10" dirty="0"/>
              <a:t>e</a:t>
            </a:r>
            <a:r>
              <a:rPr dirty="0"/>
              <a:t>tén?</a:t>
            </a:r>
          </a:p>
          <a:p>
            <a:pPr marL="584200" marR="307340" indent="-571500">
              <a:lnSpc>
                <a:spcPct val="90000"/>
              </a:lnSpc>
              <a:spcBef>
                <a:spcPts val="470"/>
              </a:spcBef>
              <a:buClr>
                <a:srgbClr val="CC0000"/>
              </a:buClr>
              <a:buFont typeface="Verdana"/>
              <a:buAutoNum type="arabicPeriod" startAt="2"/>
              <a:tabLst>
                <a:tab pos="584200" algn="l"/>
              </a:tabLst>
            </a:pPr>
            <a:r>
              <a:rPr dirty="0"/>
              <a:t>A</a:t>
            </a:r>
            <a:r>
              <a:rPr spc="-15" dirty="0"/>
              <a:t> </a:t>
            </a:r>
            <a:r>
              <a:rPr dirty="0"/>
              <a:t>kormán</a:t>
            </a:r>
            <a:r>
              <a:rPr spc="5" dirty="0"/>
              <a:t>y</a:t>
            </a:r>
            <a:r>
              <a:rPr dirty="0"/>
              <a:t>zat</a:t>
            </a:r>
            <a:r>
              <a:rPr spc="-35" dirty="0"/>
              <a:t> </a:t>
            </a:r>
            <a:r>
              <a:rPr dirty="0"/>
              <a:t>a termelőkre</a:t>
            </a:r>
            <a:r>
              <a:rPr spc="-10" dirty="0"/>
              <a:t> </a:t>
            </a:r>
            <a:r>
              <a:rPr dirty="0"/>
              <a:t>t=6</a:t>
            </a:r>
            <a:r>
              <a:rPr spc="-15" dirty="0"/>
              <a:t> </a:t>
            </a:r>
            <a:r>
              <a:rPr dirty="0"/>
              <a:t>egységnyi m</a:t>
            </a:r>
            <a:r>
              <a:rPr spc="-10" dirty="0"/>
              <a:t>e</a:t>
            </a:r>
            <a:r>
              <a:rPr dirty="0"/>
              <a:t>nn</a:t>
            </a:r>
            <a:r>
              <a:rPr spc="5" dirty="0"/>
              <a:t>y</a:t>
            </a:r>
            <a:r>
              <a:rPr dirty="0"/>
              <a:t>iségi</a:t>
            </a:r>
            <a:r>
              <a:rPr spc="-40" dirty="0"/>
              <a:t> </a:t>
            </a:r>
            <a:r>
              <a:rPr dirty="0"/>
              <a:t>adót vet ki.</a:t>
            </a:r>
            <a:r>
              <a:rPr spc="-15" dirty="0"/>
              <a:t> </a:t>
            </a:r>
            <a:r>
              <a:rPr dirty="0"/>
              <a:t>Hogyan</a:t>
            </a:r>
            <a:r>
              <a:rPr spc="-20" dirty="0"/>
              <a:t> </a:t>
            </a:r>
            <a:r>
              <a:rPr dirty="0"/>
              <a:t>alakul</a:t>
            </a:r>
            <a:r>
              <a:rPr spc="-15" dirty="0"/>
              <a:t> </a:t>
            </a:r>
            <a:r>
              <a:rPr dirty="0"/>
              <a:t>ekkor</a:t>
            </a:r>
            <a:r>
              <a:rPr spc="-15" dirty="0"/>
              <a:t> </a:t>
            </a:r>
            <a:r>
              <a:rPr dirty="0"/>
              <a:t>a piaci ár,</a:t>
            </a:r>
            <a:r>
              <a:rPr spc="-20" dirty="0"/>
              <a:t> </a:t>
            </a:r>
            <a:r>
              <a:rPr dirty="0"/>
              <a:t>m</a:t>
            </a:r>
            <a:r>
              <a:rPr spc="-15" dirty="0"/>
              <a:t>e</a:t>
            </a:r>
            <a:r>
              <a:rPr dirty="0"/>
              <a:t>nnyiség,</a:t>
            </a:r>
            <a:r>
              <a:rPr spc="-25" dirty="0"/>
              <a:t> </a:t>
            </a:r>
            <a:r>
              <a:rPr dirty="0"/>
              <a:t>m</a:t>
            </a:r>
            <a:r>
              <a:rPr spc="-15" dirty="0"/>
              <a:t>e</a:t>
            </a:r>
            <a:r>
              <a:rPr dirty="0"/>
              <a:t>kkora</a:t>
            </a:r>
            <a:r>
              <a:rPr spc="-25" dirty="0"/>
              <a:t> </a:t>
            </a:r>
            <a:r>
              <a:rPr dirty="0"/>
              <a:t>le</a:t>
            </a:r>
            <a:r>
              <a:rPr spc="-10" dirty="0"/>
              <a:t>s</a:t>
            </a:r>
            <a:r>
              <a:rPr dirty="0"/>
              <a:t>z az adó</a:t>
            </a:r>
            <a:r>
              <a:rPr spc="-10" dirty="0"/>
              <a:t>b</a:t>
            </a:r>
            <a:r>
              <a:rPr dirty="0"/>
              <a:t>ev</a:t>
            </a:r>
            <a:r>
              <a:rPr spc="-10" dirty="0"/>
              <a:t>é</a:t>
            </a:r>
            <a:r>
              <a:rPr dirty="0"/>
              <a:t>tel,</a:t>
            </a:r>
            <a:r>
              <a:rPr spc="-10" dirty="0"/>
              <a:t> </a:t>
            </a:r>
            <a:r>
              <a:rPr dirty="0"/>
              <a:t>és</a:t>
            </a:r>
            <a:r>
              <a:rPr spc="-10" dirty="0"/>
              <a:t> </a:t>
            </a:r>
            <a:r>
              <a:rPr dirty="0"/>
              <a:t>a holttehervesztes</a:t>
            </a:r>
            <a:r>
              <a:rPr spc="-10" dirty="0"/>
              <a:t>é</a:t>
            </a:r>
            <a:r>
              <a:rPr dirty="0"/>
              <a:t>g</a:t>
            </a:r>
            <a:r>
              <a:rPr spc="-20" dirty="0"/>
              <a:t> </a:t>
            </a:r>
            <a:r>
              <a:rPr dirty="0"/>
              <a:t>piaci</a:t>
            </a:r>
            <a:r>
              <a:rPr spc="10" dirty="0"/>
              <a:t> </a:t>
            </a:r>
            <a:r>
              <a:rPr dirty="0"/>
              <a:t>egyensúly</a:t>
            </a:r>
            <a:r>
              <a:rPr spc="-30" dirty="0"/>
              <a:t> </a:t>
            </a:r>
            <a:r>
              <a:rPr dirty="0"/>
              <a:t>es</a:t>
            </a:r>
            <a:r>
              <a:rPr spc="-10" dirty="0"/>
              <a:t>e</a:t>
            </a:r>
            <a:r>
              <a:rPr dirty="0"/>
              <a:t>tén?</a:t>
            </a:r>
          </a:p>
          <a:p>
            <a:pPr marL="584200" marR="1070610" indent="-571500">
              <a:lnSpc>
                <a:spcPts val="2270"/>
              </a:lnSpc>
              <a:spcBef>
                <a:spcPts val="535"/>
              </a:spcBef>
              <a:buClr>
                <a:srgbClr val="CC0000"/>
              </a:buClr>
              <a:buFont typeface="Verdana"/>
              <a:buAutoNum type="arabicPeriod" startAt="2"/>
              <a:tabLst>
                <a:tab pos="584200" algn="l"/>
              </a:tabLst>
            </a:pPr>
            <a:r>
              <a:rPr spc="-10" dirty="0"/>
              <a:t>M</a:t>
            </a:r>
            <a:r>
              <a:rPr dirty="0"/>
              <a:t>ekkora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nn</a:t>
            </a:r>
            <a:r>
              <a:rPr spc="5" dirty="0"/>
              <a:t>y</a:t>
            </a:r>
            <a:r>
              <a:rPr dirty="0"/>
              <a:t>iségi</a:t>
            </a:r>
            <a:r>
              <a:rPr spc="-15" dirty="0"/>
              <a:t> </a:t>
            </a:r>
            <a:r>
              <a:rPr dirty="0"/>
              <a:t>adó (t)</a:t>
            </a:r>
            <a:r>
              <a:rPr spc="-15" dirty="0"/>
              <a:t> </a:t>
            </a:r>
            <a:r>
              <a:rPr dirty="0"/>
              <a:t>maximalizálná</a:t>
            </a:r>
            <a:r>
              <a:rPr spc="-30" dirty="0"/>
              <a:t> </a:t>
            </a:r>
            <a:r>
              <a:rPr dirty="0"/>
              <a:t>az adób</a:t>
            </a:r>
            <a:r>
              <a:rPr spc="-10" dirty="0"/>
              <a:t>e</a:t>
            </a:r>
            <a:r>
              <a:rPr dirty="0"/>
              <a:t>vételt?</a:t>
            </a:r>
          </a:p>
          <a:p>
            <a:pPr marL="584200" indent="-571500">
              <a:lnSpc>
                <a:spcPts val="2395"/>
              </a:lnSpc>
              <a:spcBef>
                <a:spcPts val="215"/>
              </a:spcBef>
              <a:buClr>
                <a:srgbClr val="CC0000"/>
              </a:buClr>
              <a:buFont typeface="Verdana"/>
              <a:buAutoNum type="arabicPeriod" startAt="2"/>
              <a:tabLst>
                <a:tab pos="584200" algn="l"/>
              </a:tabLst>
            </a:pPr>
            <a:r>
              <a:rPr spc="-10" dirty="0"/>
              <a:t>M</a:t>
            </a:r>
            <a:r>
              <a:rPr dirty="0"/>
              <a:t>ekkora</a:t>
            </a:r>
            <a:r>
              <a:rPr spc="-25" dirty="0"/>
              <a:t> </a:t>
            </a:r>
            <a:r>
              <a:rPr dirty="0"/>
              <a:t>a piaci </a:t>
            </a:r>
            <a:r>
              <a:rPr spc="5" dirty="0"/>
              <a:t>k</a:t>
            </a:r>
            <a:r>
              <a:rPr dirty="0"/>
              <a:t>eresl</a:t>
            </a:r>
            <a:r>
              <a:rPr spc="-10" dirty="0"/>
              <a:t>e</a:t>
            </a:r>
            <a:r>
              <a:rPr dirty="0"/>
              <a:t>t és a piaci kínálat</a:t>
            </a:r>
          </a:p>
          <a:p>
            <a:pPr marL="584200">
              <a:lnSpc>
                <a:spcPts val="2395"/>
              </a:lnSpc>
            </a:pPr>
            <a:r>
              <a:rPr dirty="0"/>
              <a:t>árrugal</a:t>
            </a:r>
            <a:r>
              <a:rPr spc="-10" dirty="0"/>
              <a:t>m</a:t>
            </a:r>
            <a:r>
              <a:rPr dirty="0"/>
              <a:t>a</a:t>
            </a:r>
            <a:r>
              <a:rPr spc="-10" dirty="0"/>
              <a:t>s</a:t>
            </a:r>
            <a:r>
              <a:rPr dirty="0"/>
              <a:t>s</a:t>
            </a:r>
            <a:r>
              <a:rPr spc="-10" dirty="0"/>
              <a:t>á</a:t>
            </a:r>
            <a:r>
              <a:rPr dirty="0"/>
              <a:t>ga</a:t>
            </a:r>
            <a:r>
              <a:rPr spc="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pia</a:t>
            </a:r>
            <a:r>
              <a:rPr spc="-10" dirty="0"/>
              <a:t>c</a:t>
            </a:r>
            <a:r>
              <a:rPr dirty="0"/>
              <a:t>i</a:t>
            </a:r>
            <a:r>
              <a:rPr spc="15" dirty="0"/>
              <a:t> </a:t>
            </a:r>
            <a:r>
              <a:rPr dirty="0"/>
              <a:t>e</a:t>
            </a:r>
            <a:r>
              <a:rPr spc="-10" dirty="0"/>
              <a:t>g</a:t>
            </a:r>
            <a:r>
              <a:rPr dirty="0"/>
              <a:t>yensúly</a:t>
            </a:r>
            <a:r>
              <a:rPr spc="-20" dirty="0"/>
              <a:t> </a:t>
            </a:r>
            <a:r>
              <a:rPr dirty="0"/>
              <a:t>pont</a:t>
            </a:r>
            <a:r>
              <a:rPr spc="-10" dirty="0"/>
              <a:t>j</a:t>
            </a:r>
            <a:r>
              <a:rPr dirty="0"/>
              <a:t>áb</a:t>
            </a:r>
            <a:r>
              <a:rPr spc="-10" dirty="0"/>
              <a:t>a</a:t>
            </a:r>
            <a:r>
              <a:rPr dirty="0"/>
              <a:t>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</p:spPr>
        <p:txBody>
          <a:bodyPr/>
          <a:lstStyle/>
          <a:p>
            <a:r>
              <a:rPr lang="hu-HU" dirty="0" smtClean="0"/>
              <a:t>Termelési lehetőségek határa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45669" y="1219200"/>
            <a:ext cx="7844738" cy="377026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b="1" dirty="0" smtClean="0"/>
              <a:t>Adott erőforrásokkal előállítható termékek halmaza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 smtClean="0"/>
              <a:t>Csak a hatékony termelési pontok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 smtClean="0"/>
              <a:t>= </a:t>
            </a:r>
            <a:r>
              <a:rPr lang="hu-HU" sz="2800" dirty="0" err="1" smtClean="0"/>
              <a:t>Parto-hatékonyság</a:t>
            </a:r>
            <a:r>
              <a:rPr lang="hu-HU" sz="2800" dirty="0" smtClean="0"/>
              <a:t> a görbe mentén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dirty="0" smtClean="0"/>
              <a:t>A görbe alatt nem </a:t>
            </a:r>
            <a:r>
              <a:rPr lang="hu-HU" sz="2800" dirty="0" err="1" smtClean="0"/>
              <a:t>P-hatékony</a:t>
            </a:r>
            <a:r>
              <a:rPr lang="hu-HU" sz="2800" dirty="0" smtClean="0"/>
              <a:t> pontok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800" b="1" dirty="0" smtClean="0"/>
              <a:t>Negatív meredekség a szűkösség miatt</a:t>
            </a:r>
          </a:p>
          <a:p>
            <a:endParaRPr lang="hu-HU" sz="2800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27823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1107483"/>
          </a:xfrm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hu-HU" spc="-25" dirty="0" smtClean="0"/>
              <a:t>1. P=50-0,5Q=P=20+0,25Q</a:t>
            </a:r>
            <a:br>
              <a:rPr lang="hu-HU" spc="-25" dirty="0" smtClean="0"/>
            </a:br>
            <a:r>
              <a:rPr lang="hu-HU" spc="-25" dirty="0" smtClean="0"/>
              <a:t>Q=40, P=30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000" dirty="0">
                <a:latin typeface="Verdana"/>
                <a:cs typeface="Verdana"/>
              </a:rPr>
              <a:t>P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 flipH="1">
            <a:off x="1409694" y="2064480"/>
            <a:ext cx="45719" cy="3278358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4121" y="2353918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1001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24250"/>
            <a:ext cx="2809875" cy="1619250"/>
          </a:xfrm>
          <a:custGeom>
            <a:avLst/>
            <a:gdLst/>
            <a:ahLst/>
            <a:cxnLst/>
            <a:rect l="l" t="t" r="r" b="b"/>
            <a:pathLst>
              <a:path w="2809875" h="1619250">
                <a:moveTo>
                  <a:pt x="0" y="1619250"/>
                </a:moveTo>
                <a:lnTo>
                  <a:pt x="28098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10844" y="3915917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40092" y="4096477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22927" y="1861852"/>
            <a:ext cx="3360062" cy="280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z="1800" spc="5" dirty="0" smtClean="0">
                <a:latin typeface="Verdana"/>
                <a:cs typeface="Verdana"/>
              </a:rPr>
              <a:t>FT=400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42894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Derékszögű háromszög 26"/>
          <p:cNvSpPr/>
          <p:nvPr/>
        </p:nvSpPr>
        <p:spPr>
          <a:xfrm>
            <a:off x="1466457" y="2371495"/>
            <a:ext cx="1745932" cy="1591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Derékszögű háromszög 27"/>
          <p:cNvSpPr/>
          <p:nvPr/>
        </p:nvSpPr>
        <p:spPr>
          <a:xfrm rot="5400000">
            <a:off x="1855646" y="3620143"/>
            <a:ext cx="1075583" cy="1835916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0" name="Egyenes összekötő nyíllal 29"/>
          <p:cNvCxnSpPr/>
          <p:nvPr/>
        </p:nvCxnSpPr>
        <p:spPr>
          <a:xfrm flipV="1">
            <a:off x="2275986" y="2092683"/>
            <a:ext cx="2954529" cy="1047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flipV="1">
            <a:off x="2525423" y="3914501"/>
            <a:ext cx="2722990" cy="4400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object 22"/>
          <p:cNvSpPr txBox="1"/>
          <p:nvPr/>
        </p:nvSpPr>
        <p:spPr>
          <a:xfrm>
            <a:off x="5122927" y="3719785"/>
            <a:ext cx="3360062" cy="280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pc="5" dirty="0" smtClean="0">
                <a:latin typeface="Verdana"/>
                <a:cs typeface="Verdana"/>
              </a:rPr>
              <a:t>T</a:t>
            </a:r>
            <a:r>
              <a:rPr lang="hu-HU" sz="1800" spc="5" dirty="0" smtClean="0">
                <a:latin typeface="Verdana"/>
                <a:cs typeface="Verdana"/>
              </a:rPr>
              <a:t>T=200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48145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1107483"/>
          </a:xfrm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hu-HU" spc="-25" dirty="0"/>
              <a:t>2</a:t>
            </a:r>
            <a:r>
              <a:rPr lang="hu-HU" spc="-25" dirty="0" smtClean="0"/>
              <a:t>. P=50-0,5Q=P=26+0,25Q</a:t>
            </a:r>
            <a:br>
              <a:rPr lang="hu-HU" spc="-25" dirty="0" smtClean="0"/>
            </a:br>
            <a:r>
              <a:rPr lang="hu-HU" spc="-25" dirty="0" smtClean="0"/>
              <a:t>Q’=32, P’=34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1299717" y="1865629"/>
            <a:ext cx="76390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(ár)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6425" y="2162175"/>
            <a:ext cx="11430" cy="3108325"/>
          </a:xfrm>
          <a:custGeom>
            <a:avLst/>
            <a:gdLst/>
            <a:ahLst/>
            <a:cxnLst/>
            <a:rect l="l" t="t" r="r" b="b"/>
            <a:pathLst>
              <a:path w="11430" h="3108325">
                <a:moveTo>
                  <a:pt x="11049" y="0"/>
                </a:moveTo>
                <a:lnTo>
                  <a:pt x="0" y="31083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075" y="5260975"/>
            <a:ext cx="3281679" cy="0"/>
          </a:xfrm>
          <a:custGeom>
            <a:avLst/>
            <a:gdLst/>
            <a:ahLst/>
            <a:cxnLst/>
            <a:rect l="l" t="t" r="r" b="b"/>
            <a:pathLst>
              <a:path w="3281679">
                <a:moveTo>
                  <a:pt x="0" y="0"/>
                </a:moveTo>
                <a:lnTo>
                  <a:pt x="328129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2400" y="2346455"/>
            <a:ext cx="2776855" cy="2421255"/>
          </a:xfrm>
          <a:custGeom>
            <a:avLst/>
            <a:gdLst/>
            <a:ahLst/>
            <a:cxnLst/>
            <a:rect l="l" t="t" r="r" b="b"/>
            <a:pathLst>
              <a:path w="2776854" h="2421254">
                <a:moveTo>
                  <a:pt x="0" y="0"/>
                </a:moveTo>
                <a:lnTo>
                  <a:pt x="2776601" y="2421001"/>
                </a:lnTo>
              </a:path>
            </a:pathLst>
          </a:custGeom>
          <a:ln w="19050">
            <a:solidFill>
              <a:srgbClr val="33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8650" y="3524250"/>
            <a:ext cx="2809875" cy="1619250"/>
          </a:xfrm>
          <a:custGeom>
            <a:avLst/>
            <a:gdLst/>
            <a:ahLst/>
            <a:cxnLst/>
            <a:rect l="l" t="t" r="r" b="b"/>
            <a:pathLst>
              <a:path w="2809875" h="1619250">
                <a:moveTo>
                  <a:pt x="0" y="1619250"/>
                </a:moveTo>
                <a:lnTo>
                  <a:pt x="2809875" y="0"/>
                </a:lnTo>
              </a:path>
            </a:pathLst>
          </a:custGeom>
          <a:ln w="28575">
            <a:solidFill>
              <a:srgbClr val="CC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2044" y="2627760"/>
            <a:ext cx="2453005" cy="1691005"/>
          </a:xfrm>
          <a:custGeom>
            <a:avLst/>
            <a:gdLst/>
            <a:ahLst/>
            <a:cxnLst/>
            <a:rect l="l" t="t" r="r" b="b"/>
            <a:pathLst>
              <a:path w="2453004" h="1691004">
                <a:moveTo>
                  <a:pt x="0" y="1690624"/>
                </a:moveTo>
                <a:lnTo>
                  <a:pt x="2452624" y="0"/>
                </a:lnTo>
              </a:path>
            </a:pathLst>
          </a:custGeom>
          <a:ln w="19050">
            <a:solidFill>
              <a:srgbClr val="CC0000"/>
            </a:solidFill>
            <a:prstDash val="lg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7475" y="338620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1225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3742" y="3160014"/>
            <a:ext cx="24828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P’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0844" y="3915917"/>
            <a:ext cx="1790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71575" y="3389248"/>
            <a:ext cx="114300" cy="612775"/>
          </a:xfrm>
          <a:custGeom>
            <a:avLst/>
            <a:gdLst/>
            <a:ahLst/>
            <a:cxnLst/>
            <a:rect l="l" t="t" r="r" b="b"/>
            <a:pathLst>
              <a:path w="114300" h="612775">
                <a:moveTo>
                  <a:pt x="76200" y="95250"/>
                </a:moveTo>
                <a:lnTo>
                  <a:pt x="38100" y="95250"/>
                </a:lnTo>
                <a:lnTo>
                  <a:pt x="38100" y="612775"/>
                </a:lnTo>
                <a:lnTo>
                  <a:pt x="76200" y="612775"/>
                </a:lnTo>
                <a:lnTo>
                  <a:pt x="76200" y="95250"/>
                </a:lnTo>
                <a:close/>
              </a:path>
              <a:path w="114300" h="612775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612775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36901" y="3389376"/>
            <a:ext cx="11430" cy="1862455"/>
          </a:xfrm>
          <a:custGeom>
            <a:avLst/>
            <a:gdLst/>
            <a:ahLst/>
            <a:cxnLst/>
            <a:rect l="l" t="t" r="r" b="b"/>
            <a:pathLst>
              <a:path w="11430" h="1862454">
                <a:moveTo>
                  <a:pt x="11049" y="0"/>
                </a:moveTo>
                <a:lnTo>
                  <a:pt x="0" y="1862074"/>
                </a:lnTo>
              </a:path>
            </a:pathLst>
          </a:custGeom>
          <a:ln w="1269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3252" y="4008438"/>
            <a:ext cx="11430" cy="1193800"/>
          </a:xfrm>
          <a:custGeom>
            <a:avLst/>
            <a:gdLst/>
            <a:ahLst/>
            <a:cxnLst/>
            <a:rect l="l" t="t" r="r" b="b"/>
            <a:pathLst>
              <a:path w="11429" h="1193800">
                <a:moveTo>
                  <a:pt x="11175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1450" y="5127625"/>
            <a:ext cx="612775" cy="114300"/>
          </a:xfrm>
          <a:custGeom>
            <a:avLst/>
            <a:gdLst/>
            <a:ahLst/>
            <a:cxnLst/>
            <a:rect l="l" t="t" r="r" b="b"/>
            <a:pathLst>
              <a:path w="61277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612775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612775" h="114300">
                <a:moveTo>
                  <a:pt x="612775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612775" y="76200"/>
                </a:lnTo>
                <a:lnTo>
                  <a:pt x="6127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01973" y="3859657"/>
            <a:ext cx="17018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7245" y="3173857"/>
            <a:ext cx="23241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E'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2400" y="4036948"/>
            <a:ext cx="1932305" cy="41275"/>
          </a:xfrm>
          <a:custGeom>
            <a:avLst/>
            <a:gdLst/>
            <a:ahLst/>
            <a:cxnLst/>
            <a:rect l="l" t="t" r="r" b="b"/>
            <a:pathLst>
              <a:path w="1932304" h="41275">
                <a:moveTo>
                  <a:pt x="1932051" y="0"/>
                </a:moveTo>
                <a:lnTo>
                  <a:pt x="0" y="41275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98823" y="2381377"/>
            <a:ext cx="24447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7050" y="3319907"/>
            <a:ext cx="18224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22926" y="1865376"/>
            <a:ext cx="338327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00000"/>
              </a:lnSpc>
            </a:pPr>
            <a:r>
              <a:rPr lang="hu-HU" sz="1800" dirty="0" smtClean="0">
                <a:latin typeface="Verdana"/>
                <a:cs typeface="Verdana"/>
              </a:rPr>
              <a:t>∑t=32x6=192</a:t>
            </a:r>
          </a:p>
          <a:p>
            <a:pPr marL="12700" marR="234950">
              <a:lnSpc>
                <a:spcPct val="100000"/>
              </a:lnSpc>
            </a:pPr>
            <a:endParaRPr lang="hu-HU" dirty="0">
              <a:latin typeface="Verdana"/>
              <a:cs typeface="Verdana"/>
            </a:endParaRPr>
          </a:p>
          <a:p>
            <a:pPr marL="12700" marR="234950">
              <a:lnSpc>
                <a:spcPct val="100000"/>
              </a:lnSpc>
            </a:pPr>
            <a:r>
              <a:rPr lang="hu-HU" sz="1800" dirty="0" smtClean="0">
                <a:latin typeface="Verdana"/>
                <a:cs typeface="Verdana"/>
              </a:rPr>
              <a:t>HTV=24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7092" y="2248153"/>
            <a:ext cx="20193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55085" y="2890773"/>
            <a:ext cx="103505" cy="1154430"/>
          </a:xfrm>
          <a:custGeom>
            <a:avLst/>
            <a:gdLst/>
            <a:ahLst/>
            <a:cxnLst/>
            <a:rect l="l" t="t" r="r" b="b"/>
            <a:pathLst>
              <a:path w="103504" h="1154429">
                <a:moveTo>
                  <a:pt x="58038" y="1052576"/>
                </a:moveTo>
                <a:lnTo>
                  <a:pt x="45338" y="1052576"/>
                </a:lnTo>
                <a:lnTo>
                  <a:pt x="45338" y="1154176"/>
                </a:lnTo>
                <a:lnTo>
                  <a:pt x="58038" y="1154176"/>
                </a:lnTo>
                <a:lnTo>
                  <a:pt x="58038" y="1052576"/>
                </a:lnTo>
                <a:close/>
              </a:path>
              <a:path w="103504" h="1154429">
                <a:moveTo>
                  <a:pt x="58038" y="912876"/>
                </a:moveTo>
                <a:lnTo>
                  <a:pt x="45338" y="912876"/>
                </a:lnTo>
                <a:lnTo>
                  <a:pt x="45338" y="1014476"/>
                </a:lnTo>
                <a:lnTo>
                  <a:pt x="58038" y="1014476"/>
                </a:lnTo>
                <a:lnTo>
                  <a:pt x="58038" y="912876"/>
                </a:lnTo>
                <a:close/>
              </a:path>
              <a:path w="103504" h="1154429">
                <a:moveTo>
                  <a:pt x="58038" y="773176"/>
                </a:moveTo>
                <a:lnTo>
                  <a:pt x="45338" y="773176"/>
                </a:lnTo>
                <a:lnTo>
                  <a:pt x="45338" y="874776"/>
                </a:lnTo>
                <a:lnTo>
                  <a:pt x="58038" y="874776"/>
                </a:lnTo>
                <a:lnTo>
                  <a:pt x="58038" y="773176"/>
                </a:lnTo>
                <a:close/>
              </a:path>
              <a:path w="103504" h="1154429">
                <a:moveTo>
                  <a:pt x="58038" y="633476"/>
                </a:moveTo>
                <a:lnTo>
                  <a:pt x="45338" y="633476"/>
                </a:lnTo>
                <a:lnTo>
                  <a:pt x="45338" y="735076"/>
                </a:lnTo>
                <a:lnTo>
                  <a:pt x="58038" y="735076"/>
                </a:lnTo>
                <a:lnTo>
                  <a:pt x="58038" y="633476"/>
                </a:lnTo>
                <a:close/>
              </a:path>
              <a:path w="103504" h="1154429">
                <a:moveTo>
                  <a:pt x="58038" y="493775"/>
                </a:moveTo>
                <a:lnTo>
                  <a:pt x="45338" y="493775"/>
                </a:lnTo>
                <a:lnTo>
                  <a:pt x="45338" y="595376"/>
                </a:lnTo>
                <a:lnTo>
                  <a:pt x="58038" y="595376"/>
                </a:lnTo>
                <a:lnTo>
                  <a:pt x="58038" y="493775"/>
                </a:lnTo>
                <a:close/>
              </a:path>
              <a:path w="103504" h="1154429">
                <a:moveTo>
                  <a:pt x="58038" y="354075"/>
                </a:moveTo>
                <a:lnTo>
                  <a:pt x="45338" y="354075"/>
                </a:lnTo>
                <a:lnTo>
                  <a:pt x="45338" y="455675"/>
                </a:lnTo>
                <a:lnTo>
                  <a:pt x="58038" y="455675"/>
                </a:lnTo>
                <a:lnTo>
                  <a:pt x="58038" y="354075"/>
                </a:lnTo>
                <a:close/>
              </a:path>
              <a:path w="103504" h="1154429">
                <a:moveTo>
                  <a:pt x="58038" y="214375"/>
                </a:moveTo>
                <a:lnTo>
                  <a:pt x="45338" y="214375"/>
                </a:lnTo>
                <a:lnTo>
                  <a:pt x="45338" y="315975"/>
                </a:lnTo>
                <a:lnTo>
                  <a:pt x="58038" y="315975"/>
                </a:lnTo>
                <a:lnTo>
                  <a:pt x="58038" y="214375"/>
                </a:lnTo>
                <a:close/>
              </a:path>
              <a:path w="103504" h="1154429">
                <a:moveTo>
                  <a:pt x="58038" y="74675"/>
                </a:moveTo>
                <a:lnTo>
                  <a:pt x="45338" y="74675"/>
                </a:lnTo>
                <a:lnTo>
                  <a:pt x="45338" y="176275"/>
                </a:lnTo>
                <a:lnTo>
                  <a:pt x="58038" y="176275"/>
                </a:lnTo>
                <a:lnTo>
                  <a:pt x="58038" y="74675"/>
                </a:lnTo>
                <a:close/>
              </a:path>
              <a:path w="103504" h="1154429">
                <a:moveTo>
                  <a:pt x="51688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0922" y="95123"/>
                </a:lnTo>
                <a:lnTo>
                  <a:pt x="45338" y="36122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4" h="1154429">
                <a:moveTo>
                  <a:pt x="59020" y="12573"/>
                </a:moveTo>
                <a:lnTo>
                  <a:pt x="58038" y="12573"/>
                </a:lnTo>
                <a:lnTo>
                  <a:pt x="58038" y="36122"/>
                </a:lnTo>
                <a:lnTo>
                  <a:pt x="92455" y="95123"/>
                </a:lnTo>
                <a:lnTo>
                  <a:pt x="96265" y="96138"/>
                </a:lnTo>
                <a:lnTo>
                  <a:pt x="102362" y="92583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4" h="1154429">
                <a:moveTo>
                  <a:pt x="51688" y="25236"/>
                </a:moveTo>
                <a:lnTo>
                  <a:pt x="45338" y="36122"/>
                </a:lnTo>
                <a:lnTo>
                  <a:pt x="45338" y="36575"/>
                </a:lnTo>
                <a:lnTo>
                  <a:pt x="58038" y="36575"/>
                </a:lnTo>
                <a:lnTo>
                  <a:pt x="58038" y="36122"/>
                </a:lnTo>
                <a:lnTo>
                  <a:pt x="51688" y="25236"/>
                </a:lnTo>
                <a:close/>
              </a:path>
              <a:path w="103504" h="1154429">
                <a:moveTo>
                  <a:pt x="58038" y="12573"/>
                </a:moveTo>
                <a:lnTo>
                  <a:pt x="45338" y="12573"/>
                </a:lnTo>
                <a:lnTo>
                  <a:pt x="45338" y="36122"/>
                </a:lnTo>
                <a:lnTo>
                  <a:pt x="51688" y="25236"/>
                </a:lnTo>
                <a:lnTo>
                  <a:pt x="46227" y="15875"/>
                </a:lnTo>
                <a:lnTo>
                  <a:pt x="58038" y="15875"/>
                </a:lnTo>
                <a:lnTo>
                  <a:pt x="58038" y="12573"/>
                </a:lnTo>
                <a:close/>
              </a:path>
              <a:path w="103504" h="1154429">
                <a:moveTo>
                  <a:pt x="58038" y="15875"/>
                </a:moveTo>
                <a:lnTo>
                  <a:pt x="57150" y="15875"/>
                </a:lnTo>
                <a:lnTo>
                  <a:pt x="51688" y="25236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4" h="1154429">
                <a:moveTo>
                  <a:pt x="57150" y="15875"/>
                </a:moveTo>
                <a:lnTo>
                  <a:pt x="46227" y="15875"/>
                </a:lnTo>
                <a:lnTo>
                  <a:pt x="51688" y="25236"/>
                </a:lnTo>
                <a:lnTo>
                  <a:pt x="57150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98547" y="5342838"/>
            <a:ext cx="3473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Q’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42894" y="5342838"/>
            <a:ext cx="26543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1446022" y="3415919"/>
            <a:ext cx="1168953" cy="984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" name="Egyenes összekötő nyíllal 28"/>
          <p:cNvCxnSpPr/>
          <p:nvPr/>
        </p:nvCxnSpPr>
        <p:spPr>
          <a:xfrm flipV="1">
            <a:off x="2388552" y="2084758"/>
            <a:ext cx="2712448" cy="148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Háromszög 31"/>
          <p:cNvSpPr/>
          <p:nvPr/>
        </p:nvSpPr>
        <p:spPr>
          <a:xfrm rot="5400000">
            <a:off x="2515718" y="3644291"/>
            <a:ext cx="888532" cy="587251"/>
          </a:xfrm>
          <a:prstGeom prst="triangle">
            <a:avLst>
              <a:gd name="adj" fmla="val 5867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6" name="Egyenes összekötő nyíllal 35"/>
          <p:cNvCxnSpPr/>
          <p:nvPr/>
        </p:nvCxnSpPr>
        <p:spPr>
          <a:xfrm flipV="1">
            <a:off x="2937955" y="2585508"/>
            <a:ext cx="2184971" cy="1325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2794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1292662"/>
          </a:xfrm>
        </p:spPr>
        <p:txBody>
          <a:bodyPr/>
          <a:lstStyle/>
          <a:p>
            <a:r>
              <a:rPr lang="hu-HU" sz="2800" dirty="0" smtClean="0"/>
              <a:t>3. ∑t=</a:t>
            </a:r>
            <a:r>
              <a:rPr lang="hu-HU" sz="2800" dirty="0" err="1" smtClean="0"/>
              <a:t>Q’t</a:t>
            </a:r>
            <a:r>
              <a:rPr lang="hu-HU" sz="2800" dirty="0" smtClean="0"/>
              <a:t>,</a:t>
            </a:r>
            <a:br>
              <a:rPr lang="hu-HU" sz="2800" dirty="0" smtClean="0"/>
            </a:br>
            <a:r>
              <a:rPr lang="hu-HU" sz="2800" dirty="0" smtClean="0"/>
              <a:t>Q’= (50-20-t):0,75=(30-t):0,75=</a:t>
            </a:r>
            <a:br>
              <a:rPr lang="hu-HU" sz="2800" dirty="0" smtClean="0"/>
            </a:br>
            <a:r>
              <a:rPr lang="hu-HU" sz="2800" dirty="0" smtClean="0"/>
              <a:t>=40-4/3t</a:t>
            </a:r>
            <a:endParaRPr lang="hu-H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5668" y="2505583"/>
                <a:ext cx="7852663" cy="2154436"/>
              </a:xfrm>
            </p:spPr>
            <p:txBody>
              <a:bodyPr/>
              <a:lstStyle/>
              <a:p>
                <a:r>
                  <a:rPr lang="hu-HU" sz="2800" dirty="0" smtClean="0"/>
                  <a:t>∑t=(40-4/3t)t=40t-4/3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sz="2800" dirty="0" smtClean="0"/>
              </a:p>
              <a:p>
                <a:endParaRPr lang="hu-HU" sz="2800" dirty="0"/>
              </a:p>
              <a:p>
                <a:r>
                  <a:rPr lang="hu-HU" sz="2800" dirty="0"/>
                  <a:t>∑</a:t>
                </a:r>
                <a:r>
                  <a:rPr lang="hu-HU" sz="2800" dirty="0" smtClean="0"/>
                  <a:t>t’=40-8/3t=0</a:t>
                </a:r>
              </a:p>
              <a:p>
                <a:endParaRPr lang="hu-HU" sz="2800" dirty="0"/>
              </a:p>
              <a:p>
                <a:r>
                  <a:rPr lang="hu-HU" sz="2800" dirty="0" smtClean="0"/>
                  <a:t>t*=15</a:t>
                </a:r>
                <a:endParaRPr lang="hu-HU" sz="2800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5668" y="2505583"/>
                <a:ext cx="7852663" cy="2154436"/>
              </a:xfrm>
              <a:blipFill rotWithShape="0">
                <a:blip r:embed="rId2"/>
                <a:stretch>
                  <a:fillRect l="-2795" t="-5382" b="-934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7452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53998"/>
          </a:xfrm>
        </p:spPr>
        <p:txBody>
          <a:bodyPr/>
          <a:lstStyle/>
          <a:p>
            <a:pPr algn="ctr"/>
            <a:r>
              <a:rPr lang="hu-HU" sz="3600" dirty="0" smtClean="0"/>
              <a:t>4.</a:t>
            </a:r>
            <a:endParaRPr lang="hu-H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5667" y="1524000"/>
                <a:ext cx="7852663" cy="26817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hu-HU" sz="3600" dirty="0" smtClean="0"/>
                  <a:t>=-2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hu-HU" sz="3600" dirty="0" smtClean="0"/>
                  <a:t>=-1,5</a:t>
                </a:r>
              </a:p>
              <a:p>
                <a:endParaRPr lang="hu-HU" sz="3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hu-HU" sz="3600" dirty="0" smtClean="0"/>
                  <a:t>=4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hu-HU" sz="3600" dirty="0" smtClean="0"/>
                  <a:t>=3</a:t>
                </a:r>
                <a:endParaRPr lang="hu-HU" sz="3600" dirty="0"/>
              </a:p>
              <a:p>
                <a:endParaRPr lang="hu-HU" sz="3600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5667" y="1524000"/>
                <a:ext cx="7852663" cy="2681760"/>
              </a:xfrm>
              <a:blipFill rotWithShape="0">
                <a:blip r:embed="rId2"/>
                <a:stretch>
                  <a:fillRect t="-15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74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</p:spPr>
        <p:txBody>
          <a:bodyPr/>
          <a:lstStyle/>
          <a:p>
            <a:r>
              <a:rPr lang="hu-HU" dirty="0" err="1" smtClean="0"/>
              <a:t>Pareto-hatékonyság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53592" y="1143000"/>
            <a:ext cx="7844739" cy="433965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err="1" smtClean="0"/>
              <a:t>Pareto-hatékony</a:t>
            </a:r>
            <a:r>
              <a:rPr lang="hu-HU" sz="2400" dirty="0" smtClean="0"/>
              <a:t> </a:t>
            </a:r>
            <a:r>
              <a:rPr lang="hu-HU" sz="2400" dirty="0"/>
              <a:t>(</a:t>
            </a:r>
            <a:r>
              <a:rPr lang="hu-HU" sz="2400" dirty="0" err="1"/>
              <a:t>Pareto-optimum</a:t>
            </a:r>
            <a:r>
              <a:rPr lang="hu-HU" sz="2400" dirty="0"/>
              <a:t>) az a helyzet, amikor nem </a:t>
            </a:r>
            <a:r>
              <a:rPr lang="hu-HU" sz="2400" dirty="0" smtClean="0"/>
              <a:t>lehet </a:t>
            </a:r>
            <a:r>
              <a:rPr lang="hu-HU" sz="2400" dirty="0" err="1"/>
              <a:t>Pareto-javítást</a:t>
            </a:r>
            <a:r>
              <a:rPr lang="hu-HU" sz="2400" dirty="0"/>
              <a:t> </a:t>
            </a:r>
            <a:r>
              <a:rPr lang="hu-HU" sz="2400" dirty="0" smtClean="0"/>
              <a:t>végrehajtani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err="1" smtClean="0"/>
              <a:t>Pareto-javítás</a:t>
            </a:r>
            <a:r>
              <a:rPr lang="hu-HU" sz="2400" dirty="0" smtClean="0"/>
              <a:t>: amikor az </a:t>
            </a:r>
            <a:r>
              <a:rPr lang="hu-HU" sz="2400" dirty="0"/>
              <a:t>egyik </a:t>
            </a:r>
            <a:r>
              <a:rPr lang="hu-HU" sz="2400" dirty="0" smtClean="0"/>
              <a:t>termék mennyisége nő, miközben a másiké legalább nem csökken.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 smtClean="0"/>
              <a:t>Mint jóléti tétel: </a:t>
            </a:r>
            <a:r>
              <a:rPr lang="hu-HU" sz="2400" b="1" dirty="0" err="1"/>
              <a:t>Pareto-hatékony</a:t>
            </a:r>
            <a:r>
              <a:rPr lang="hu-HU" sz="2400" b="1" dirty="0"/>
              <a:t> készletallokáció -</a:t>
            </a:r>
            <a:r>
              <a:rPr lang="hu-HU" sz="2400" dirty="0"/>
              <a:t> olyan allokáció, amelynél </a:t>
            </a:r>
            <a:r>
              <a:rPr lang="hu-HU" sz="2400" b="1" dirty="0"/>
              <a:t>nincs mód arra</a:t>
            </a:r>
            <a:r>
              <a:rPr lang="hu-HU" sz="2400" dirty="0"/>
              <a:t>, hogy további csere révén valakinek úgy javuljon a helyzete, hogy ugyanakkor senki másé </a:t>
            </a:r>
            <a:r>
              <a:rPr lang="hu-HU" sz="2400" dirty="0" smtClean="0"/>
              <a:t>nem romlik.</a:t>
            </a:r>
            <a:endParaRPr lang="hu-HU" sz="2400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287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901015"/>
          </a:xfrm>
          <a:prstGeom prst="rect">
            <a:avLst/>
          </a:prstGeom>
        </p:spPr>
        <p:txBody>
          <a:bodyPr vert="horz" wrap="square" lIns="0" tIns="34366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spc="-25" dirty="0" smtClean="0"/>
              <a:t>Konkáv </a:t>
            </a:r>
            <a:r>
              <a:rPr lang="hu-HU" sz="3600" spc="-25" dirty="0" err="1" smtClean="0"/>
              <a:t>TLH-görbe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909458" y="2069567"/>
            <a:ext cx="0" cy="3455035"/>
          </a:xfrm>
          <a:custGeom>
            <a:avLst/>
            <a:gdLst/>
            <a:ahLst/>
            <a:cxnLst/>
            <a:rect l="l" t="t" r="r" b="b"/>
            <a:pathLst>
              <a:path h="3455035">
                <a:moveTo>
                  <a:pt x="0" y="0"/>
                </a:moveTo>
                <a:lnTo>
                  <a:pt x="0" y="3454714"/>
                </a:lnTo>
              </a:path>
            </a:pathLst>
          </a:custGeom>
          <a:ln w="176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9458" y="5524282"/>
            <a:ext cx="3186430" cy="0"/>
          </a:xfrm>
          <a:custGeom>
            <a:avLst/>
            <a:gdLst/>
            <a:ahLst/>
            <a:cxnLst/>
            <a:rect l="l" t="t" r="r" b="b"/>
            <a:pathLst>
              <a:path w="3186429">
                <a:moveTo>
                  <a:pt x="0" y="0"/>
                </a:moveTo>
                <a:lnTo>
                  <a:pt x="3186012" y="0"/>
                </a:lnTo>
              </a:path>
            </a:pathLst>
          </a:custGeom>
          <a:ln w="144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8213" y="2145177"/>
            <a:ext cx="56642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>
              <a:lnSpc>
                <a:spcPct val="100000"/>
              </a:lnSpc>
            </a:pPr>
            <a:r>
              <a:rPr lang="hu-HU" spc="-105" dirty="0" smtClean="0">
                <a:latin typeface="Times New Roman"/>
                <a:cs typeface="Times New Roman"/>
              </a:rPr>
              <a:t>Y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9518" y="5384365"/>
            <a:ext cx="15557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pc="-90" dirty="0">
                <a:latin typeface="Times New Roman"/>
                <a:cs typeface="Times New Roman"/>
              </a:rPr>
              <a:t>X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35502" y="3127232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6455" y="0"/>
                </a:moveTo>
                <a:lnTo>
                  <a:pt x="4303" y="2293"/>
                </a:lnTo>
                <a:lnTo>
                  <a:pt x="2151" y="2293"/>
                </a:lnTo>
                <a:lnTo>
                  <a:pt x="0" y="4777"/>
                </a:lnTo>
                <a:lnTo>
                  <a:pt x="0" y="12229"/>
                </a:lnTo>
                <a:lnTo>
                  <a:pt x="2151" y="14522"/>
                </a:lnTo>
                <a:lnTo>
                  <a:pt x="11182" y="14522"/>
                </a:lnTo>
                <a:lnTo>
                  <a:pt x="11182" y="9745"/>
                </a:lnTo>
                <a:lnTo>
                  <a:pt x="13334" y="7452"/>
                </a:lnTo>
                <a:lnTo>
                  <a:pt x="11182" y="4777"/>
                </a:lnTo>
                <a:lnTo>
                  <a:pt x="8607" y="2293"/>
                </a:lnTo>
                <a:lnTo>
                  <a:pt x="6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5712" y="3146341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8607" y="0"/>
                </a:moveTo>
                <a:lnTo>
                  <a:pt x="2151" y="0"/>
                </a:lnTo>
                <a:lnTo>
                  <a:pt x="0" y="2484"/>
                </a:lnTo>
                <a:lnTo>
                  <a:pt x="0" y="9936"/>
                </a:lnTo>
                <a:lnTo>
                  <a:pt x="4303" y="14522"/>
                </a:lnTo>
                <a:lnTo>
                  <a:pt x="6455" y="14522"/>
                </a:lnTo>
                <a:lnTo>
                  <a:pt x="10759" y="9936"/>
                </a:lnTo>
                <a:lnTo>
                  <a:pt x="12911" y="7452"/>
                </a:lnTo>
                <a:lnTo>
                  <a:pt x="12911" y="5159"/>
                </a:lnTo>
                <a:lnTo>
                  <a:pt x="10759" y="2484"/>
                </a:lnTo>
                <a:lnTo>
                  <a:pt x="86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5498" y="3165641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9030" y="0"/>
                </a:moveTo>
                <a:lnTo>
                  <a:pt x="2151" y="0"/>
                </a:lnTo>
                <a:lnTo>
                  <a:pt x="0" y="2675"/>
                </a:lnTo>
                <a:lnTo>
                  <a:pt x="0" y="9745"/>
                </a:lnTo>
                <a:lnTo>
                  <a:pt x="2151" y="12038"/>
                </a:lnTo>
                <a:lnTo>
                  <a:pt x="4727" y="14331"/>
                </a:lnTo>
                <a:lnTo>
                  <a:pt x="6878" y="14331"/>
                </a:lnTo>
                <a:lnTo>
                  <a:pt x="13334" y="7452"/>
                </a:lnTo>
                <a:lnTo>
                  <a:pt x="13334" y="4968"/>
                </a:lnTo>
                <a:lnTo>
                  <a:pt x="11182" y="2675"/>
                </a:lnTo>
                <a:lnTo>
                  <a:pt x="9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5708" y="3182265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6455" y="0"/>
                </a:moveTo>
                <a:lnTo>
                  <a:pt x="4303" y="0"/>
                </a:lnTo>
                <a:lnTo>
                  <a:pt x="2151" y="2866"/>
                </a:lnTo>
                <a:lnTo>
                  <a:pt x="0" y="5159"/>
                </a:lnTo>
                <a:lnTo>
                  <a:pt x="0" y="12229"/>
                </a:lnTo>
                <a:lnTo>
                  <a:pt x="2151" y="14522"/>
                </a:lnTo>
                <a:lnTo>
                  <a:pt x="9030" y="14522"/>
                </a:lnTo>
                <a:lnTo>
                  <a:pt x="13334" y="9936"/>
                </a:lnTo>
                <a:lnTo>
                  <a:pt x="13334" y="7643"/>
                </a:lnTo>
                <a:lnTo>
                  <a:pt x="11182" y="5159"/>
                </a:lnTo>
                <a:lnTo>
                  <a:pt x="9030" y="2866"/>
                </a:lnTo>
                <a:lnTo>
                  <a:pt x="6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5917" y="3201947"/>
            <a:ext cx="13335" cy="13970"/>
          </a:xfrm>
          <a:custGeom>
            <a:avLst/>
            <a:gdLst/>
            <a:ahLst/>
            <a:cxnLst/>
            <a:rect l="l" t="t" r="r" b="b"/>
            <a:pathLst>
              <a:path w="13334" h="13969">
                <a:moveTo>
                  <a:pt x="6455" y="0"/>
                </a:moveTo>
                <a:lnTo>
                  <a:pt x="4303" y="0"/>
                </a:lnTo>
                <a:lnTo>
                  <a:pt x="0" y="4586"/>
                </a:lnTo>
                <a:lnTo>
                  <a:pt x="0" y="11656"/>
                </a:lnTo>
                <a:lnTo>
                  <a:pt x="2151" y="13949"/>
                </a:lnTo>
                <a:lnTo>
                  <a:pt x="8607" y="13949"/>
                </a:lnTo>
                <a:lnTo>
                  <a:pt x="10759" y="11656"/>
                </a:lnTo>
                <a:lnTo>
                  <a:pt x="13334" y="9363"/>
                </a:lnTo>
                <a:lnTo>
                  <a:pt x="13334" y="7070"/>
                </a:lnTo>
                <a:lnTo>
                  <a:pt x="10759" y="4586"/>
                </a:lnTo>
                <a:lnTo>
                  <a:pt x="6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56428" y="2093086"/>
            <a:ext cx="3875404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hu-HU" altLang="hu-HU" sz="2400" dirty="0" smtClean="0"/>
              <a:t>A hatékony termeléssel előállítható termékkombinációkat tartalmazza</a:t>
            </a:r>
          </a:p>
          <a:p>
            <a:r>
              <a:rPr lang="hu-HU" altLang="hu-HU" sz="2400" b="1" dirty="0" smtClean="0"/>
              <a:t>Növekvő alternatív költségek </a:t>
            </a:r>
            <a:r>
              <a:rPr lang="hu-HU" altLang="hu-HU" sz="2400" dirty="0" smtClean="0"/>
              <a:t>– konkáv ← csökkenő hozadék</a:t>
            </a:r>
          </a:p>
          <a:p>
            <a:r>
              <a:rPr lang="hu-HU" altLang="hu-HU" sz="2400" dirty="0" smtClean="0"/>
              <a:t>Állandó hozadék esetén lineáris</a:t>
            </a:r>
          </a:p>
          <a:p>
            <a:r>
              <a:rPr lang="hu-HU" altLang="hu-HU" sz="2400" dirty="0" smtClean="0"/>
              <a:t>Példa:</a:t>
            </a:r>
            <a:endParaRPr lang="hu-HU" altLang="hu-HU" sz="2400" dirty="0"/>
          </a:p>
        </p:txBody>
      </p:sp>
      <p:sp>
        <p:nvSpPr>
          <p:cNvPr id="16" name="Ív 15"/>
          <p:cNvSpPr/>
          <p:nvPr/>
        </p:nvSpPr>
        <p:spPr>
          <a:xfrm>
            <a:off x="-464614" y="3149181"/>
            <a:ext cx="2748142" cy="468765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38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92" y="374903"/>
            <a:ext cx="7836814" cy="901015"/>
          </a:xfrm>
          <a:prstGeom prst="rect">
            <a:avLst/>
          </a:prstGeom>
        </p:spPr>
        <p:txBody>
          <a:bodyPr vert="horz" wrap="square" lIns="0" tIns="34366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spc="-25" dirty="0" smtClean="0"/>
              <a:t>Lineáris </a:t>
            </a:r>
            <a:r>
              <a:rPr lang="hu-HU" sz="3600" spc="-25" dirty="0" err="1" smtClean="0"/>
              <a:t>TLH-görbe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909458" y="2069567"/>
            <a:ext cx="0" cy="3455035"/>
          </a:xfrm>
          <a:custGeom>
            <a:avLst/>
            <a:gdLst/>
            <a:ahLst/>
            <a:cxnLst/>
            <a:rect l="l" t="t" r="r" b="b"/>
            <a:pathLst>
              <a:path h="3455035">
                <a:moveTo>
                  <a:pt x="0" y="0"/>
                </a:moveTo>
                <a:lnTo>
                  <a:pt x="0" y="3454714"/>
                </a:lnTo>
              </a:path>
            </a:pathLst>
          </a:custGeom>
          <a:ln w="1763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9458" y="5524282"/>
            <a:ext cx="3186430" cy="0"/>
          </a:xfrm>
          <a:custGeom>
            <a:avLst/>
            <a:gdLst/>
            <a:ahLst/>
            <a:cxnLst/>
            <a:rect l="l" t="t" r="r" b="b"/>
            <a:pathLst>
              <a:path w="3186429">
                <a:moveTo>
                  <a:pt x="0" y="0"/>
                </a:moveTo>
                <a:lnTo>
                  <a:pt x="3186012" y="0"/>
                </a:lnTo>
              </a:path>
            </a:pathLst>
          </a:custGeom>
          <a:ln w="144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2561" y="2978758"/>
            <a:ext cx="2737485" cy="2557780"/>
          </a:xfrm>
          <a:custGeom>
            <a:avLst/>
            <a:gdLst/>
            <a:ahLst/>
            <a:cxnLst/>
            <a:rect l="l" t="t" r="r" b="b"/>
            <a:pathLst>
              <a:path w="2737485" h="2557779">
                <a:moveTo>
                  <a:pt x="15504" y="0"/>
                </a:moveTo>
                <a:lnTo>
                  <a:pt x="0" y="23885"/>
                </a:lnTo>
                <a:lnTo>
                  <a:pt x="2721963" y="2557199"/>
                </a:lnTo>
                <a:lnTo>
                  <a:pt x="2737485" y="2533389"/>
                </a:lnTo>
                <a:lnTo>
                  <a:pt x="15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8213" y="2145177"/>
            <a:ext cx="56642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>
              <a:lnSpc>
                <a:spcPct val="100000"/>
              </a:lnSpc>
            </a:pPr>
            <a:r>
              <a:rPr lang="hu-HU" spc="-105" dirty="0" smtClean="0">
                <a:latin typeface="Times New Roman"/>
                <a:cs typeface="Times New Roman"/>
              </a:rPr>
              <a:t>Y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9518" y="5384365"/>
            <a:ext cx="15557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pc="-90" dirty="0">
                <a:latin typeface="Times New Roman"/>
                <a:cs typeface="Times New Roman"/>
              </a:rPr>
              <a:t>X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6809" y="3293030"/>
            <a:ext cx="2784670" cy="2257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5502" y="3127232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6455" y="0"/>
                </a:moveTo>
                <a:lnTo>
                  <a:pt x="4303" y="2293"/>
                </a:lnTo>
                <a:lnTo>
                  <a:pt x="2151" y="2293"/>
                </a:lnTo>
                <a:lnTo>
                  <a:pt x="0" y="4777"/>
                </a:lnTo>
                <a:lnTo>
                  <a:pt x="0" y="12229"/>
                </a:lnTo>
                <a:lnTo>
                  <a:pt x="2151" y="14522"/>
                </a:lnTo>
                <a:lnTo>
                  <a:pt x="11182" y="14522"/>
                </a:lnTo>
                <a:lnTo>
                  <a:pt x="11182" y="9745"/>
                </a:lnTo>
                <a:lnTo>
                  <a:pt x="13334" y="7452"/>
                </a:lnTo>
                <a:lnTo>
                  <a:pt x="11182" y="4777"/>
                </a:lnTo>
                <a:lnTo>
                  <a:pt x="8607" y="2293"/>
                </a:lnTo>
                <a:lnTo>
                  <a:pt x="6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5712" y="3146341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8607" y="0"/>
                </a:moveTo>
                <a:lnTo>
                  <a:pt x="2151" y="0"/>
                </a:lnTo>
                <a:lnTo>
                  <a:pt x="0" y="2484"/>
                </a:lnTo>
                <a:lnTo>
                  <a:pt x="0" y="9936"/>
                </a:lnTo>
                <a:lnTo>
                  <a:pt x="4303" y="14522"/>
                </a:lnTo>
                <a:lnTo>
                  <a:pt x="6455" y="14522"/>
                </a:lnTo>
                <a:lnTo>
                  <a:pt x="10759" y="9936"/>
                </a:lnTo>
                <a:lnTo>
                  <a:pt x="12911" y="7452"/>
                </a:lnTo>
                <a:lnTo>
                  <a:pt x="12911" y="5159"/>
                </a:lnTo>
                <a:lnTo>
                  <a:pt x="10759" y="2484"/>
                </a:lnTo>
                <a:lnTo>
                  <a:pt x="86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5498" y="3165641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9030" y="0"/>
                </a:moveTo>
                <a:lnTo>
                  <a:pt x="2151" y="0"/>
                </a:lnTo>
                <a:lnTo>
                  <a:pt x="0" y="2675"/>
                </a:lnTo>
                <a:lnTo>
                  <a:pt x="0" y="9745"/>
                </a:lnTo>
                <a:lnTo>
                  <a:pt x="2151" y="12038"/>
                </a:lnTo>
                <a:lnTo>
                  <a:pt x="4727" y="14331"/>
                </a:lnTo>
                <a:lnTo>
                  <a:pt x="6878" y="14331"/>
                </a:lnTo>
                <a:lnTo>
                  <a:pt x="13334" y="7452"/>
                </a:lnTo>
                <a:lnTo>
                  <a:pt x="13334" y="4968"/>
                </a:lnTo>
                <a:lnTo>
                  <a:pt x="11182" y="2675"/>
                </a:lnTo>
                <a:lnTo>
                  <a:pt x="9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5708" y="3182265"/>
            <a:ext cx="13335" cy="14604"/>
          </a:xfrm>
          <a:custGeom>
            <a:avLst/>
            <a:gdLst/>
            <a:ahLst/>
            <a:cxnLst/>
            <a:rect l="l" t="t" r="r" b="b"/>
            <a:pathLst>
              <a:path w="13334" h="14605">
                <a:moveTo>
                  <a:pt x="6455" y="0"/>
                </a:moveTo>
                <a:lnTo>
                  <a:pt x="4303" y="0"/>
                </a:lnTo>
                <a:lnTo>
                  <a:pt x="2151" y="2866"/>
                </a:lnTo>
                <a:lnTo>
                  <a:pt x="0" y="5159"/>
                </a:lnTo>
                <a:lnTo>
                  <a:pt x="0" y="12229"/>
                </a:lnTo>
                <a:lnTo>
                  <a:pt x="2151" y="14522"/>
                </a:lnTo>
                <a:lnTo>
                  <a:pt x="9030" y="14522"/>
                </a:lnTo>
                <a:lnTo>
                  <a:pt x="13334" y="9936"/>
                </a:lnTo>
                <a:lnTo>
                  <a:pt x="13334" y="7643"/>
                </a:lnTo>
                <a:lnTo>
                  <a:pt x="11182" y="5159"/>
                </a:lnTo>
                <a:lnTo>
                  <a:pt x="9030" y="2866"/>
                </a:lnTo>
                <a:lnTo>
                  <a:pt x="6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5917" y="3201947"/>
            <a:ext cx="13335" cy="13970"/>
          </a:xfrm>
          <a:custGeom>
            <a:avLst/>
            <a:gdLst/>
            <a:ahLst/>
            <a:cxnLst/>
            <a:rect l="l" t="t" r="r" b="b"/>
            <a:pathLst>
              <a:path w="13334" h="13969">
                <a:moveTo>
                  <a:pt x="6455" y="0"/>
                </a:moveTo>
                <a:lnTo>
                  <a:pt x="4303" y="0"/>
                </a:lnTo>
                <a:lnTo>
                  <a:pt x="0" y="4586"/>
                </a:lnTo>
                <a:lnTo>
                  <a:pt x="0" y="11656"/>
                </a:lnTo>
                <a:lnTo>
                  <a:pt x="2151" y="13949"/>
                </a:lnTo>
                <a:lnTo>
                  <a:pt x="8607" y="13949"/>
                </a:lnTo>
                <a:lnTo>
                  <a:pt x="10759" y="11656"/>
                </a:lnTo>
                <a:lnTo>
                  <a:pt x="13334" y="9363"/>
                </a:lnTo>
                <a:lnTo>
                  <a:pt x="13334" y="7070"/>
                </a:lnTo>
                <a:lnTo>
                  <a:pt x="10759" y="4586"/>
                </a:lnTo>
                <a:lnTo>
                  <a:pt x="6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10846" y="4037569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862" y="0"/>
                </a:lnTo>
              </a:path>
            </a:pathLst>
          </a:custGeom>
          <a:ln w="97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56428" y="2093086"/>
            <a:ext cx="3875404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hu-HU" altLang="hu-HU" sz="2400" dirty="0" smtClean="0"/>
              <a:t>A hatékony termeléssel előállítható termékkombinációkat tartalmazza</a:t>
            </a:r>
          </a:p>
          <a:p>
            <a:r>
              <a:rPr lang="hu-HU" altLang="hu-HU" sz="2400" b="1" dirty="0" smtClean="0"/>
              <a:t>Állandó alternatív költségek – lineáris</a:t>
            </a:r>
          </a:p>
          <a:p>
            <a:r>
              <a:rPr lang="hu-HU" altLang="hu-HU" sz="2400" b="1" dirty="0" smtClean="0"/>
              <a:t>Növekvő alternatív költségek – konkáv</a:t>
            </a:r>
            <a:endParaRPr lang="hu-HU" alt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20476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3592" y="374903"/>
            <a:ext cx="7836814" cy="523220"/>
          </a:xfrm>
        </p:spPr>
        <p:txBody>
          <a:bodyPr/>
          <a:lstStyle/>
          <a:p>
            <a:r>
              <a:rPr lang="hu-HU" b="1" dirty="0" smtClean="0"/>
              <a:t>Példa lineáris keresleti görbére</a:t>
            </a:r>
            <a:endParaRPr lang="hu-H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 hely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53592" y="1066800"/>
                <a:ext cx="7844739" cy="4108241"/>
              </a:xfrm>
            </p:spPr>
            <p:txBody>
              <a:bodyPr/>
              <a:lstStyle/>
              <a:p>
                <a:r>
                  <a:rPr lang="hu-HU" sz="3200" dirty="0" smtClean="0"/>
                  <a:t>Y és X a két termék, L=30 a rendelkezésre álló munka</a:t>
                </a:r>
              </a:p>
              <a:p>
                <a:r>
                  <a:rPr lang="hu-HU" sz="3200" dirty="0" smtClean="0"/>
                  <a:t>Y=3L, X=2L, a </a:t>
                </a:r>
                <a:r>
                  <a:rPr lang="hu-HU" sz="3200" dirty="0"/>
                  <a:t>t</a:t>
                </a:r>
                <a:r>
                  <a:rPr lang="hu-HU" sz="3200" dirty="0" smtClean="0"/>
                  <a:t>ermelési függvények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num>
                          <m:den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hu-HU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num>
                          <m:den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hu-HU" sz="32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endParaRPr lang="hu-HU" sz="3200" dirty="0" smtClean="0"/>
              </a:p>
              <a:p>
                <a:r>
                  <a:rPr lang="hu-HU" sz="3200" dirty="0" smtClean="0"/>
                  <a:t>30=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𝑌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hu-HU" sz="32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u-HU" sz="3200" dirty="0" smtClean="0"/>
              </a:p>
              <a:p>
                <a:r>
                  <a:rPr lang="hu-HU" sz="3200" dirty="0" smtClean="0"/>
                  <a:t>Így a </a:t>
                </a:r>
                <a:r>
                  <a:rPr lang="hu-HU" sz="3200" dirty="0" err="1" smtClean="0"/>
                  <a:t>TLH-görbe</a:t>
                </a:r>
                <a:r>
                  <a:rPr lang="hu-HU" sz="3200" dirty="0" smtClean="0"/>
                  <a:t> egyenlete:</a:t>
                </a:r>
              </a:p>
              <a:p>
                <a:r>
                  <a:rPr lang="hu-HU" sz="3200" dirty="0" smtClean="0"/>
                  <a:t>Y=90-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3200" dirty="0" smtClean="0"/>
                  <a:t>X</a:t>
                </a:r>
                <a:endParaRPr lang="hu-HU" sz="3200" dirty="0"/>
              </a:p>
            </p:txBody>
          </p:sp>
        </mc:Choice>
        <mc:Fallback xmlns="">
          <p:sp>
            <p:nvSpPr>
              <p:cNvPr id="3" name="Szöveg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53592" y="1066800"/>
                <a:ext cx="7844739" cy="4108241"/>
              </a:xfrm>
              <a:blipFill rotWithShape="0">
                <a:blip r:embed="rId2"/>
                <a:stretch>
                  <a:fillRect l="-3108" t="-2967" b="-10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67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2078</Words>
  <Application>Microsoft Office PowerPoint</Application>
  <PresentationFormat>Diavetítés a képernyőre (4:3 oldalarány)</PresentationFormat>
  <Paragraphs>607</Paragraphs>
  <Slides>53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61" baseType="lpstr">
      <vt:lpstr>Arial</vt:lpstr>
      <vt:lpstr>Calibri</vt:lpstr>
      <vt:lpstr>Cambria Math</vt:lpstr>
      <vt:lpstr>Symbol</vt:lpstr>
      <vt:lpstr>Times New Roman</vt:lpstr>
      <vt:lpstr>Verdana</vt:lpstr>
      <vt:lpstr>Wingdings</vt:lpstr>
      <vt:lpstr>Office Theme</vt:lpstr>
      <vt:lpstr>2. Előadás</vt:lpstr>
      <vt:lpstr>PowerPoint bemutató</vt:lpstr>
      <vt:lpstr>Termelés = szűkös erőforrásokkal való gazdálkodás</vt:lpstr>
      <vt:lpstr>Döntés</vt:lpstr>
      <vt:lpstr>Termelési lehetőségek határa</vt:lpstr>
      <vt:lpstr>Pareto-hatékonyság</vt:lpstr>
      <vt:lpstr>Konkáv TLH-görbe</vt:lpstr>
      <vt:lpstr>Lineáris TLH-görbe</vt:lpstr>
      <vt:lpstr>Példa lineáris keresleti görbére</vt:lpstr>
      <vt:lpstr>PowerPoint bemutató</vt:lpstr>
      <vt:lpstr>Példa optimum meghatározására</vt:lpstr>
      <vt:lpstr>A gazdasági szereplők és döntéseik</vt:lpstr>
      <vt:lpstr>PowerPoint bemutató</vt:lpstr>
      <vt:lpstr>PowerPoint bemutató</vt:lpstr>
      <vt:lpstr>Az egyéni keresleti görbe levezetése</vt:lpstr>
      <vt:lpstr>A piaci keresleti görbe az egyéni keresleti görbék horizontális összege</vt:lpstr>
      <vt:lpstr>PowerPoint bemutató</vt:lpstr>
      <vt:lpstr>A piaci kereslet és tényezői</vt:lpstr>
      <vt:lpstr>PowerPoint bemutató</vt:lpstr>
      <vt:lpstr>A piaci kínálat és tényezői</vt:lpstr>
      <vt:lpstr>PowerPoint bemutató</vt:lpstr>
      <vt:lpstr>PowerPoint bemutató</vt:lpstr>
      <vt:lpstr>Piaci egyensúly – túlkereslet, túlkínálat</vt:lpstr>
      <vt:lpstr>Példák a piaci mechanizmus működésére: a kínálat csökkenése</vt:lpstr>
      <vt:lpstr>A kínálat csökkenése</vt:lpstr>
      <vt:lpstr>PowerPoint bemutató</vt:lpstr>
      <vt:lpstr>PowerPoint bemutató</vt:lpstr>
      <vt:lpstr>PowerPoint bemutató</vt:lpstr>
      <vt:lpstr>PowerPoint bemutató</vt:lpstr>
      <vt:lpstr>Kormányzati beavatkozás a piacok működésébe – néhány példa</vt:lpstr>
      <vt:lpstr>Ki viseli az adóterheket?</vt:lpstr>
      <vt:lpstr>PowerPoint bemutató</vt:lpstr>
      <vt:lpstr>PowerPoint bemutató</vt:lpstr>
      <vt:lpstr>Árminimalizálás</vt:lpstr>
      <vt:lpstr>Fogyasztói, termelői reakciók mérése</vt:lpstr>
      <vt:lpstr>Általánosan: két változó kapcsolata</vt:lpstr>
      <vt:lpstr>Keresleti függvény rugalmassága</vt:lpstr>
      <vt:lpstr>PowerPoint bemutató</vt:lpstr>
      <vt:lpstr>PowerPoint bemutató</vt:lpstr>
      <vt:lpstr>ÁRRUGALMASSÁG- ívrugalmasság</vt:lpstr>
      <vt:lpstr>PowerPoint bemutató</vt:lpstr>
      <vt:lpstr>PowerPoint bemutató</vt:lpstr>
      <vt:lpstr>Jövedelemrugalmasság</vt:lpstr>
      <vt:lpstr>Kereszt-árrugalmasság</vt:lpstr>
      <vt:lpstr>Mitől függ az árrugalmasság?</vt:lpstr>
      <vt:lpstr>Lineáris keresleti görbe – változó árrugalmasság</vt:lpstr>
      <vt:lpstr>PowerPoint bemutató</vt:lpstr>
      <vt:lpstr>Állandó rugalmasságú keresleti görbe</vt:lpstr>
      <vt:lpstr>Feladat</vt:lpstr>
      <vt:lpstr>1. P=50-0,5Q=P=20+0,25Q Q=40, P=30</vt:lpstr>
      <vt:lpstr>2. P=50-0,5Q=P=26+0,25Q Q’=32, P’=34</vt:lpstr>
      <vt:lpstr>3. ∑t=Q’t, Q’= (50-20-t):0,75=(30-t):0,75= =40-4/3t</vt:lpstr>
      <vt:lpstr>4.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 hét:          Közgazdasági alap-fogalmak, szemléletmód.  A piac</dc:title>
  <dc:creator>Petro Katalin</dc:creator>
  <cp:lastModifiedBy>Apa</cp:lastModifiedBy>
  <cp:revision>54</cp:revision>
  <dcterms:created xsi:type="dcterms:W3CDTF">2014-04-18T10:26:14Z</dcterms:created>
  <dcterms:modified xsi:type="dcterms:W3CDTF">2019-09-19T15:02:07Z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2014-02-26T00:00:00Z</vt:filetime>
  </property>
  <property fmtid="{D5CDD505-2E9C-101B-9397-08002B2CF9AE}" pid="3" name="LastSaved">
    <vt:filetime>2014-04-18T00:00:00Z</vt:filetime>
  </property>
</Properties>
</file>